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13.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2" r:id="rId10"/>
    <p:sldMasterId id="2147483749" r:id="rId11"/>
    <p:sldMasterId id="2147483757" r:id="rId12"/>
    <p:sldMasterId id="2147483764" r:id="rId13"/>
    <p:sldMasterId id="2147483772" r:id="rId14"/>
    <p:sldMasterId id="2147483779" r:id="rId15"/>
  </p:sldMasterIdLst>
  <p:notesMasterIdLst>
    <p:notesMasterId r:id="rId52"/>
  </p:notesMasterIdLst>
  <p:sldIdLst>
    <p:sldId id="258" r:id="rId16"/>
    <p:sldId id="259" r:id="rId17"/>
    <p:sldId id="791" r:id="rId18"/>
    <p:sldId id="792" r:id="rId19"/>
    <p:sldId id="783" r:id="rId20"/>
    <p:sldId id="784" r:id="rId21"/>
    <p:sldId id="785" r:id="rId22"/>
    <p:sldId id="786" r:id="rId23"/>
    <p:sldId id="787" r:id="rId24"/>
    <p:sldId id="753" r:id="rId25"/>
    <p:sldId id="796" r:id="rId26"/>
    <p:sldId id="754" r:id="rId27"/>
    <p:sldId id="755" r:id="rId28"/>
    <p:sldId id="756" r:id="rId29"/>
    <p:sldId id="757" r:id="rId30"/>
    <p:sldId id="758" r:id="rId31"/>
    <p:sldId id="759" r:id="rId32"/>
    <p:sldId id="760" r:id="rId33"/>
    <p:sldId id="761" r:id="rId34"/>
    <p:sldId id="762" r:id="rId35"/>
    <p:sldId id="794" r:id="rId36"/>
    <p:sldId id="781" r:id="rId37"/>
    <p:sldId id="771" r:id="rId38"/>
    <p:sldId id="799" r:id="rId39"/>
    <p:sldId id="772" r:id="rId40"/>
    <p:sldId id="807" r:id="rId41"/>
    <p:sldId id="773" r:id="rId42"/>
    <p:sldId id="797" r:id="rId43"/>
    <p:sldId id="775" r:id="rId44"/>
    <p:sldId id="798" r:id="rId45"/>
    <p:sldId id="776" r:id="rId46"/>
    <p:sldId id="777" r:id="rId47"/>
    <p:sldId id="778" r:id="rId48"/>
    <p:sldId id="800" r:id="rId49"/>
    <p:sldId id="801" r:id="rId50"/>
    <p:sldId id="802" r:id="rId51"/>
  </p:sldIdLst>
  <p:sldSz cx="9144000" cy="6858000" type="screen4x3"/>
  <p:notesSz cx="7010400" cy="9296400"/>
  <p:embeddedFontLst>
    <p:embeddedFont>
      <p:font typeface="SJSU Spartan Bold" panose="02000000000000000000" charset="0"/>
      <p:regular r:id="rId53"/>
    </p:embeddedFont>
    <p:embeddedFont>
      <p:font typeface="SJSU Spartan Regular" panose="02000000000000000000" charset="0"/>
      <p:regular r:id="rId54"/>
    </p:embeddedFont>
    <p:embeddedFont>
      <p:font typeface="Calibri" panose="020F0502020204030204" pitchFamily="34" charset="0"/>
      <p:regular r:id="rId55"/>
      <p:bold r:id="rId56"/>
      <p:italic r:id="rId57"/>
      <p:boldItalic r:id="rId58"/>
    </p:embeddedFont>
    <p:embeddedFont>
      <p:font typeface="Helvetica Neue" panose="020B0604020202020204"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791"/>
            <p14:sldId id="792"/>
            <p14:sldId id="783"/>
            <p14:sldId id="784"/>
            <p14:sldId id="785"/>
            <p14:sldId id="786"/>
            <p14:sldId id="787"/>
            <p14:sldId id="753"/>
            <p14:sldId id="796"/>
            <p14:sldId id="754"/>
            <p14:sldId id="755"/>
            <p14:sldId id="756"/>
            <p14:sldId id="757"/>
            <p14:sldId id="758"/>
            <p14:sldId id="759"/>
            <p14:sldId id="760"/>
            <p14:sldId id="761"/>
            <p14:sldId id="762"/>
            <p14:sldId id="794"/>
            <p14:sldId id="781"/>
            <p14:sldId id="771"/>
            <p14:sldId id="799"/>
            <p14:sldId id="772"/>
            <p14:sldId id="807"/>
            <p14:sldId id="773"/>
            <p14:sldId id="797"/>
            <p14:sldId id="775"/>
            <p14:sldId id="798"/>
            <p14:sldId id="776"/>
            <p14:sldId id="777"/>
            <p14:sldId id="778"/>
            <p14:sldId id="800"/>
            <p14:sldId id="801"/>
            <p14:sldId id="802"/>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DB1F"/>
    <a:srgbClr val="000000"/>
    <a:srgbClr val="E416D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8176" autoAdjust="0"/>
    <p:restoredTop sz="95597" autoAdjust="0"/>
  </p:normalViewPr>
  <p:slideViewPr>
    <p:cSldViewPr snapToGrid="0">
      <p:cViewPr>
        <p:scale>
          <a:sx n="75" d="100"/>
          <a:sy n="75" d="100"/>
        </p:scale>
        <p:origin x="-1556" y="2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font" Target="fonts/font3.fntdata"/><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font" Target="fonts/font9.fntdata"/><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font" Target="fonts/font4.fntdata"/><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font" Target="fonts/font7.fntdata"/><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font" Target="fonts/font5.fntdata"/><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13894656"/>
        <c:axId val="190079552"/>
      </c:barChart>
      <c:catAx>
        <c:axId val="213894656"/>
        <c:scaling>
          <c:orientation val="minMax"/>
        </c:scaling>
        <c:delete val="1"/>
        <c:axPos val="b"/>
        <c:numFmt formatCode="General" sourceLinked="1"/>
        <c:majorTickMark val="none"/>
        <c:minorTickMark val="none"/>
        <c:tickLblPos val="nextTo"/>
        <c:crossAx val="190079552"/>
        <c:crosses val="autoZero"/>
        <c:auto val="1"/>
        <c:lblAlgn val="ctr"/>
        <c:lblOffset val="100"/>
        <c:noMultiLvlLbl val="0"/>
      </c:catAx>
      <c:valAx>
        <c:axId val="190079552"/>
        <c:scaling>
          <c:orientation val="minMax"/>
          <c:max val="1"/>
          <c:min val="0"/>
        </c:scaling>
        <c:delete val="1"/>
        <c:axPos val="l"/>
        <c:numFmt formatCode="General" sourceLinked="1"/>
        <c:majorTickMark val="none"/>
        <c:minorTickMark val="none"/>
        <c:tickLblPos val="nextTo"/>
        <c:crossAx val="213894656"/>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13901824"/>
        <c:axId val="190081856"/>
      </c:barChart>
      <c:catAx>
        <c:axId val="213901824"/>
        <c:scaling>
          <c:orientation val="minMax"/>
        </c:scaling>
        <c:delete val="1"/>
        <c:axPos val="b"/>
        <c:numFmt formatCode="General" sourceLinked="1"/>
        <c:majorTickMark val="none"/>
        <c:minorTickMark val="none"/>
        <c:tickLblPos val="nextTo"/>
        <c:crossAx val="190081856"/>
        <c:crosses val="autoZero"/>
        <c:auto val="1"/>
        <c:lblAlgn val="ctr"/>
        <c:lblOffset val="100"/>
        <c:noMultiLvlLbl val="0"/>
      </c:catAx>
      <c:valAx>
        <c:axId val="190081856"/>
        <c:scaling>
          <c:orientation val="minMax"/>
          <c:max val="1"/>
          <c:min val="0"/>
        </c:scaling>
        <c:delete val="1"/>
        <c:axPos val="l"/>
        <c:numFmt formatCode="General" sourceLinked="1"/>
        <c:majorTickMark val="none"/>
        <c:minorTickMark val="none"/>
        <c:tickLblPos val="nextTo"/>
        <c:crossAx val="21390182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214068736"/>
        <c:axId val="190083584"/>
      </c:lineChart>
      <c:catAx>
        <c:axId val="2140687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90083584"/>
        <c:crossesAt val="0"/>
        <c:auto val="1"/>
        <c:lblAlgn val="ctr"/>
        <c:lblOffset val="100"/>
        <c:noMultiLvlLbl val="0"/>
      </c:catAx>
      <c:valAx>
        <c:axId val="190083584"/>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140687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14066688"/>
        <c:axId val="213261056"/>
      </c:barChart>
      <c:catAx>
        <c:axId val="214066688"/>
        <c:scaling>
          <c:orientation val="minMax"/>
        </c:scaling>
        <c:delete val="1"/>
        <c:axPos val="b"/>
        <c:numFmt formatCode="General" sourceLinked="1"/>
        <c:majorTickMark val="none"/>
        <c:minorTickMark val="none"/>
        <c:tickLblPos val="nextTo"/>
        <c:crossAx val="213261056"/>
        <c:crosses val="autoZero"/>
        <c:auto val="1"/>
        <c:lblAlgn val="ctr"/>
        <c:lblOffset val="100"/>
        <c:noMultiLvlLbl val="0"/>
      </c:catAx>
      <c:valAx>
        <c:axId val="213261056"/>
        <c:scaling>
          <c:orientation val="minMax"/>
          <c:max val="1"/>
          <c:min val="0"/>
        </c:scaling>
        <c:delete val="1"/>
        <c:axPos val="l"/>
        <c:numFmt formatCode="General" sourceLinked="1"/>
        <c:majorTickMark val="none"/>
        <c:minorTickMark val="none"/>
        <c:tickLblPos val="nextTo"/>
        <c:crossAx val="21406668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11/5/2019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11/5/2019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4637753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8070638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7470673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012068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8549722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11/5/2019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8163005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12514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5593601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500160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10356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1456064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11/5/2019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693563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11/5/2019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76856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1994697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2509082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5641671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4694314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1401901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5656331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655482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935217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0451908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5596729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11/5/2019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8244236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1147746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7906320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2361355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312503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5382668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2067296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874636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214882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4815375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1553185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11/5/2019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7119635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4.xml"/><Relationship Id="rId7" Type="http://schemas.openxmlformats.org/officeDocument/2006/relationships/theme" Target="../theme/theme10.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12.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2.xml"/><Relationship Id="rId7" Type="http://schemas.openxmlformats.org/officeDocument/2006/relationships/theme" Target="../theme/theme13.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14.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73.xml"/><Relationship Id="rId7" Type="http://schemas.openxmlformats.org/officeDocument/2006/relationships/theme" Target="../theme/theme15.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7.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8.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9.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547307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08908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021053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1345505"/>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1"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64144232"/>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375638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7.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4.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hyperlink" Target="Roboethics_Darling%20MIT.mp4" TargetMode="External"/><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Nov 5,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264568"/>
            <a:ext cx="7886700" cy="886159"/>
          </a:xfrm>
        </p:spPr>
        <p:txBody>
          <a:bodyPr>
            <a:normAutofit fontScale="90000"/>
          </a:bodyPr>
          <a:lstStyle/>
          <a:p>
            <a:r>
              <a:rPr lang="en-US" dirty="0" smtClean="0"/>
              <a:t>Top Ethical Issues Related to Robots</a:t>
            </a:r>
            <a:endParaRPr lang="en-US" dirty="0"/>
          </a:p>
        </p:txBody>
      </p:sp>
      <p:sp>
        <p:nvSpPr>
          <p:cNvPr id="3" name="Content Placeholder 2"/>
          <p:cNvSpPr>
            <a:spLocks noGrp="1"/>
          </p:cNvSpPr>
          <p:nvPr>
            <p:ph idx="1"/>
          </p:nvPr>
        </p:nvSpPr>
        <p:spPr>
          <a:xfrm>
            <a:off x="628650" y="1257300"/>
            <a:ext cx="7886700" cy="5270500"/>
          </a:xfrm>
        </p:spPr>
        <p:txBody>
          <a:bodyPr>
            <a:normAutofit/>
          </a:bodyPr>
          <a:lstStyle/>
          <a:p>
            <a:pPr marL="342900" indent="-342900">
              <a:buFont typeface="Arial" panose="020B0604020202020204" pitchFamily="34" charset="0"/>
              <a:buChar char="•"/>
            </a:pPr>
            <a:r>
              <a:rPr lang="en-US" b="1" dirty="0" smtClean="0"/>
              <a:t>1. </a:t>
            </a:r>
            <a:r>
              <a:rPr lang="en-US" b="1" dirty="0" smtClean="0">
                <a:solidFill>
                  <a:srgbClr val="FFFF00"/>
                </a:solidFill>
              </a:rPr>
              <a:t>Unemployment</a:t>
            </a:r>
            <a:r>
              <a:rPr lang="en-US" b="1" dirty="0" smtClean="0"/>
              <a:t>. What is the problem and how to address?</a:t>
            </a:r>
          </a:p>
          <a:p>
            <a:pPr marL="342900" indent="-342900">
              <a:buFont typeface="Arial" panose="020B0604020202020204" pitchFamily="34" charset="0"/>
              <a:buChar char="•"/>
            </a:pPr>
            <a:r>
              <a:rPr lang="en-US" b="1" dirty="0" smtClean="0"/>
              <a:t>2. </a:t>
            </a:r>
            <a:r>
              <a:rPr lang="en-US" b="1" dirty="0" smtClean="0">
                <a:solidFill>
                  <a:srgbClr val="FFFF00"/>
                </a:solidFill>
              </a:rPr>
              <a:t>Inequality</a:t>
            </a:r>
            <a:r>
              <a:rPr lang="en-US" b="1" dirty="0" smtClean="0"/>
              <a:t>.  How do we redistribute wealth created?</a:t>
            </a:r>
          </a:p>
          <a:p>
            <a:pPr marL="342900" indent="-342900">
              <a:buFont typeface="Arial" panose="020B0604020202020204" pitchFamily="34" charset="0"/>
              <a:buChar char="•"/>
            </a:pPr>
            <a:r>
              <a:rPr lang="en-US" b="1" dirty="0" smtClean="0"/>
              <a:t>3. </a:t>
            </a:r>
            <a:r>
              <a:rPr lang="en-US" b="1" dirty="0" smtClean="0">
                <a:solidFill>
                  <a:srgbClr val="FFFF00"/>
                </a:solidFill>
              </a:rPr>
              <a:t>Humanity</a:t>
            </a:r>
            <a:r>
              <a:rPr lang="en-US" b="1" dirty="0">
                <a:solidFill>
                  <a:srgbClr val="FFFF00"/>
                </a:solidFill>
              </a:rPr>
              <a:t>. </a:t>
            </a:r>
            <a:r>
              <a:rPr lang="en-US" b="1" dirty="0"/>
              <a:t>How do machines affect our </a:t>
            </a:r>
            <a:r>
              <a:rPr lang="en-US" b="1" dirty="0" smtClean="0"/>
              <a:t>behavior </a:t>
            </a:r>
            <a:r>
              <a:rPr lang="en-US" b="1" dirty="0"/>
              <a:t>and interaction</a:t>
            </a:r>
            <a:r>
              <a:rPr lang="en-US" b="1" dirty="0" smtClean="0"/>
              <a:t>?</a:t>
            </a:r>
          </a:p>
          <a:p>
            <a:pPr marL="342900" indent="-342900">
              <a:buFont typeface="Arial" panose="020B0604020202020204" pitchFamily="34" charset="0"/>
              <a:buChar char="•"/>
            </a:pPr>
            <a:r>
              <a:rPr lang="en-US" b="1" dirty="0" smtClean="0"/>
              <a:t>4. </a:t>
            </a:r>
            <a:r>
              <a:rPr lang="en-US" b="1" dirty="0" smtClean="0">
                <a:solidFill>
                  <a:srgbClr val="FFFF00"/>
                </a:solidFill>
              </a:rPr>
              <a:t>Artificial </a:t>
            </a:r>
            <a:r>
              <a:rPr lang="en-US" b="1" dirty="0">
                <a:solidFill>
                  <a:srgbClr val="FFFF00"/>
                </a:solidFill>
              </a:rPr>
              <a:t>s</a:t>
            </a:r>
            <a:r>
              <a:rPr lang="en-US" b="1" dirty="0" smtClean="0">
                <a:solidFill>
                  <a:srgbClr val="FFFF00"/>
                </a:solidFill>
              </a:rPr>
              <a:t>tupidity</a:t>
            </a:r>
            <a:r>
              <a:rPr lang="en-US" b="1" dirty="0">
                <a:solidFill>
                  <a:srgbClr val="FFFF00"/>
                </a:solidFill>
              </a:rPr>
              <a:t>. </a:t>
            </a:r>
            <a:r>
              <a:rPr lang="en-US" b="1" dirty="0"/>
              <a:t>How can we guard against mistakes</a:t>
            </a:r>
            <a:r>
              <a:rPr lang="en-US" b="1" dirty="0" smtClean="0"/>
              <a:t>?</a:t>
            </a:r>
          </a:p>
          <a:p>
            <a:pPr marL="342900" indent="-342900">
              <a:buFont typeface="Arial" panose="020B0604020202020204" pitchFamily="34" charset="0"/>
              <a:buChar char="•"/>
            </a:pPr>
            <a:r>
              <a:rPr lang="en-US" b="1" dirty="0" smtClean="0"/>
              <a:t>5. </a:t>
            </a:r>
            <a:r>
              <a:rPr lang="en-US" b="1" dirty="0" smtClean="0">
                <a:solidFill>
                  <a:srgbClr val="FFFF00"/>
                </a:solidFill>
              </a:rPr>
              <a:t>Racist </a:t>
            </a:r>
            <a:r>
              <a:rPr lang="en-US" b="1" dirty="0">
                <a:solidFill>
                  <a:srgbClr val="FFFF00"/>
                </a:solidFill>
              </a:rPr>
              <a:t>R</a:t>
            </a:r>
            <a:r>
              <a:rPr lang="en-US" b="1" dirty="0" smtClean="0">
                <a:solidFill>
                  <a:srgbClr val="FFFF00"/>
                </a:solidFill>
              </a:rPr>
              <a:t>obots</a:t>
            </a:r>
            <a:r>
              <a:rPr lang="en-US" b="1" dirty="0">
                <a:solidFill>
                  <a:srgbClr val="FFFF00"/>
                </a:solidFill>
              </a:rPr>
              <a:t>. </a:t>
            </a:r>
            <a:r>
              <a:rPr lang="en-US" b="1" dirty="0"/>
              <a:t>How do we eliminate AI bias</a:t>
            </a:r>
            <a:r>
              <a:rPr lang="en-US" b="1" dirty="0" smtClean="0"/>
              <a:t>?</a:t>
            </a:r>
          </a:p>
          <a:p>
            <a:pPr marL="342900" indent="-342900">
              <a:buFont typeface="Arial" panose="020B0604020202020204" pitchFamily="34" charset="0"/>
              <a:buChar char="•"/>
            </a:pPr>
            <a:r>
              <a:rPr lang="en-US" b="1" dirty="0" smtClean="0"/>
              <a:t>6. </a:t>
            </a:r>
            <a:r>
              <a:rPr lang="en-US" b="1" dirty="0" smtClean="0">
                <a:solidFill>
                  <a:srgbClr val="FFFF00"/>
                </a:solidFill>
              </a:rPr>
              <a:t>Security</a:t>
            </a:r>
            <a:r>
              <a:rPr lang="en-US" b="1" dirty="0">
                <a:solidFill>
                  <a:srgbClr val="FFFF00"/>
                </a:solidFill>
              </a:rPr>
              <a:t>. </a:t>
            </a:r>
            <a:r>
              <a:rPr lang="en-US" b="1" dirty="0"/>
              <a:t>How do we keep AI safe from adversaries</a:t>
            </a:r>
            <a:r>
              <a:rPr lang="en-US" b="1" dirty="0" smtClean="0"/>
              <a:t>?</a:t>
            </a:r>
          </a:p>
          <a:p>
            <a:pPr marL="342900" indent="-342900">
              <a:buFont typeface="Arial" panose="020B0604020202020204" pitchFamily="34" charset="0"/>
              <a:buChar char="•"/>
            </a:pPr>
            <a:r>
              <a:rPr lang="en-US" b="1" dirty="0" smtClean="0"/>
              <a:t>7. </a:t>
            </a:r>
            <a:r>
              <a:rPr lang="en-US" b="1" dirty="0" smtClean="0">
                <a:solidFill>
                  <a:srgbClr val="FFFF00"/>
                </a:solidFill>
              </a:rPr>
              <a:t>Evil </a:t>
            </a:r>
            <a:r>
              <a:rPr lang="en-US" b="1" dirty="0">
                <a:solidFill>
                  <a:srgbClr val="FFFF00"/>
                </a:solidFill>
              </a:rPr>
              <a:t>G</a:t>
            </a:r>
            <a:r>
              <a:rPr lang="en-US" b="1" dirty="0" smtClean="0">
                <a:solidFill>
                  <a:srgbClr val="FFFF00"/>
                </a:solidFill>
              </a:rPr>
              <a:t>enies</a:t>
            </a:r>
            <a:r>
              <a:rPr lang="en-US" b="1" dirty="0">
                <a:solidFill>
                  <a:srgbClr val="FFFF00"/>
                </a:solidFill>
              </a:rPr>
              <a:t>. </a:t>
            </a:r>
            <a:r>
              <a:rPr lang="en-US" b="1" dirty="0"/>
              <a:t>How do we protect against unintended consequences</a:t>
            </a:r>
            <a:r>
              <a:rPr lang="en-US" b="1" dirty="0" smtClean="0"/>
              <a:t>?</a:t>
            </a:r>
          </a:p>
          <a:p>
            <a:pPr marL="342900" indent="-342900">
              <a:buFont typeface="Arial" panose="020B0604020202020204" pitchFamily="34" charset="0"/>
              <a:buChar char="•"/>
            </a:pPr>
            <a:r>
              <a:rPr lang="en-US" b="1" dirty="0" smtClean="0"/>
              <a:t>8. </a:t>
            </a:r>
            <a:r>
              <a:rPr lang="en-US" b="1" dirty="0" smtClean="0">
                <a:solidFill>
                  <a:srgbClr val="FFFF00"/>
                </a:solidFill>
              </a:rPr>
              <a:t>Singularity</a:t>
            </a:r>
            <a:r>
              <a:rPr lang="en-US" b="1" dirty="0">
                <a:solidFill>
                  <a:srgbClr val="FFFF00"/>
                </a:solidFill>
              </a:rPr>
              <a:t>. </a:t>
            </a:r>
            <a:r>
              <a:rPr lang="en-US" b="1" dirty="0"/>
              <a:t>How do we stay in control of a complex intelligent system</a:t>
            </a:r>
            <a:r>
              <a:rPr lang="en-US" b="1" dirty="0" smtClean="0"/>
              <a:t>?</a:t>
            </a:r>
          </a:p>
          <a:p>
            <a:pPr marL="342900" indent="-342900">
              <a:buFont typeface="Arial" panose="020B0604020202020204" pitchFamily="34" charset="0"/>
              <a:buChar char="•"/>
            </a:pPr>
            <a:r>
              <a:rPr lang="en-US" b="1" dirty="0" smtClean="0"/>
              <a:t>9. </a:t>
            </a:r>
            <a:r>
              <a:rPr lang="en-US" b="1" dirty="0" smtClean="0">
                <a:solidFill>
                  <a:srgbClr val="FFFF00"/>
                </a:solidFill>
              </a:rPr>
              <a:t>Robot </a:t>
            </a:r>
            <a:r>
              <a:rPr lang="en-US" b="1" dirty="0">
                <a:solidFill>
                  <a:srgbClr val="FFFF00"/>
                </a:solidFill>
              </a:rPr>
              <a:t>R</a:t>
            </a:r>
            <a:r>
              <a:rPr lang="en-US" b="1" dirty="0" smtClean="0">
                <a:solidFill>
                  <a:srgbClr val="FFFF00"/>
                </a:solidFill>
              </a:rPr>
              <a:t>ights</a:t>
            </a:r>
            <a:r>
              <a:rPr lang="en-US" b="1" dirty="0">
                <a:solidFill>
                  <a:srgbClr val="FFFF00"/>
                </a:solidFill>
              </a:rPr>
              <a:t>. </a:t>
            </a:r>
            <a:r>
              <a:rPr lang="en-US" b="1" dirty="0"/>
              <a:t>How do we define the humane treatment of </a:t>
            </a:r>
            <a:r>
              <a:rPr lang="en-US" b="1" dirty="0" smtClean="0"/>
              <a:t>AI-driven robots?</a:t>
            </a:r>
          </a:p>
        </p:txBody>
      </p:sp>
    </p:spTree>
    <p:extLst>
      <p:ext uri="{BB962C8B-B14F-4D97-AF65-F5344CB8AC3E}">
        <p14:creationId xmlns:p14="http://schemas.microsoft.com/office/powerpoint/2010/main" val="2483055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188368"/>
            <a:ext cx="7886700" cy="886159"/>
          </a:xfrm>
        </p:spPr>
        <p:txBody>
          <a:bodyPr>
            <a:normAutofit/>
          </a:bodyPr>
          <a:lstStyle/>
          <a:p>
            <a:r>
              <a:rPr lang="en-US" dirty="0" err="1" smtClean="0"/>
              <a:t>Roboethics</a:t>
            </a:r>
            <a:r>
              <a:rPr lang="en-US" dirty="0" smtClean="0"/>
              <a:t> Discussio</a:t>
            </a:r>
            <a:r>
              <a:rPr lang="en-US" dirty="0"/>
              <a:t>n</a:t>
            </a:r>
          </a:p>
        </p:txBody>
      </p:sp>
      <p:sp>
        <p:nvSpPr>
          <p:cNvPr id="3" name="Content Placeholder 2"/>
          <p:cNvSpPr>
            <a:spLocks noGrp="1"/>
          </p:cNvSpPr>
          <p:nvPr>
            <p:ph idx="1"/>
          </p:nvPr>
        </p:nvSpPr>
        <p:spPr>
          <a:xfrm>
            <a:off x="603250" y="994834"/>
            <a:ext cx="7886700" cy="4471069"/>
          </a:xfrm>
        </p:spPr>
        <p:txBody>
          <a:bodyPr>
            <a:noAutofit/>
          </a:bodyPr>
          <a:lstStyle/>
          <a:p>
            <a:pPr marL="342900" indent="-342900">
              <a:buFont typeface="Arial" panose="020B0604020202020204" pitchFamily="34" charset="0"/>
              <a:buChar char="•"/>
            </a:pPr>
            <a:r>
              <a:rPr lang="en-US" sz="2400" dirty="0" smtClean="0"/>
              <a:t>Break into groups of 3 or 4</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Each Group gets one of the 9 </a:t>
            </a:r>
            <a:r>
              <a:rPr lang="en-US" sz="2400" dirty="0" err="1" smtClean="0"/>
              <a:t>Roboethics</a:t>
            </a:r>
            <a:r>
              <a:rPr lang="en-US" sz="2400" dirty="0"/>
              <a:t> </a:t>
            </a:r>
            <a:r>
              <a:rPr lang="en-US" sz="2400" dirty="0" smtClean="0"/>
              <a:t>Issue Areas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Discuss key aspects and Document as a group</a:t>
            </a:r>
          </a:p>
          <a:p>
            <a:pPr marL="800100" lvl="1" indent="-342900">
              <a:buFont typeface="Arial" panose="020B0604020202020204" pitchFamily="34" charset="0"/>
              <a:buChar char="•"/>
            </a:pPr>
            <a:r>
              <a:rPr lang="en-US" sz="2400" dirty="0" smtClean="0"/>
              <a:t>Concise description of w</a:t>
            </a:r>
            <a:r>
              <a:rPr lang="en-US" sz="2400" dirty="0" smtClean="0"/>
              <a:t>hat </a:t>
            </a:r>
            <a:r>
              <a:rPr lang="en-US" sz="2400" dirty="0" smtClean="0"/>
              <a:t>the area is </a:t>
            </a:r>
          </a:p>
          <a:p>
            <a:pPr marL="800100" lvl="1" indent="-342900">
              <a:buFont typeface="Arial" panose="020B0604020202020204" pitchFamily="34" charset="0"/>
              <a:buChar char="•"/>
            </a:pPr>
            <a:r>
              <a:rPr lang="en-US" sz="2400" dirty="0" smtClean="0"/>
              <a:t>How does the Issue Area affect the Robot “Focal Score”?</a:t>
            </a:r>
          </a:p>
          <a:p>
            <a:pPr marL="800100" lvl="1" indent="-342900">
              <a:buFont typeface="Arial" panose="020B0604020202020204" pitchFamily="34" charset="0"/>
              <a:buChar char="•"/>
            </a:pPr>
            <a:r>
              <a:rPr lang="en-US" sz="2400" dirty="0">
                <a:solidFill>
                  <a:prstClr val="white"/>
                </a:solidFill>
              </a:rPr>
              <a:t>W</a:t>
            </a:r>
            <a:r>
              <a:rPr lang="en-US" sz="2400" dirty="0" smtClean="0">
                <a:solidFill>
                  <a:prstClr val="white"/>
                </a:solidFill>
              </a:rPr>
              <a:t>ays </a:t>
            </a:r>
            <a:r>
              <a:rPr lang="en-US" sz="2400" dirty="0">
                <a:solidFill>
                  <a:prstClr val="white"/>
                </a:solidFill>
              </a:rPr>
              <a:t>to ethically address using our Engineering Ethics Analysis </a:t>
            </a:r>
            <a:r>
              <a:rPr lang="en-US" sz="2400" dirty="0" smtClean="0">
                <a:solidFill>
                  <a:prstClr val="white"/>
                </a:solidFill>
              </a:rPr>
              <a:t>Background</a:t>
            </a:r>
            <a:endParaRPr lang="en-US" sz="2400" dirty="0" smtClean="0"/>
          </a:p>
          <a:p>
            <a:pPr marL="1257300" lvl="2" indent="-342900">
              <a:buFont typeface="Arial" panose="020B0604020202020204" pitchFamily="34" charset="0"/>
              <a:buChar char="•"/>
            </a:pPr>
            <a:r>
              <a:rPr lang="en-US" sz="2200" dirty="0" smtClean="0"/>
              <a:t>As </a:t>
            </a:r>
            <a:r>
              <a:rPr lang="en-US" sz="2200" dirty="0" smtClean="0">
                <a:solidFill>
                  <a:srgbClr val="FFFF00"/>
                </a:solidFill>
              </a:rPr>
              <a:t>Engineers</a:t>
            </a:r>
          </a:p>
          <a:p>
            <a:pPr marL="1257300" lvl="2" indent="-342900">
              <a:buFont typeface="Arial" panose="020B0604020202020204" pitchFamily="34" charset="0"/>
              <a:buChar char="•"/>
            </a:pPr>
            <a:r>
              <a:rPr lang="en-US" sz="2200" dirty="0" smtClean="0"/>
              <a:t>By the </a:t>
            </a:r>
            <a:r>
              <a:rPr lang="en-US" sz="2200" dirty="0" smtClean="0">
                <a:solidFill>
                  <a:srgbClr val="FFFF00"/>
                </a:solidFill>
              </a:rPr>
              <a:t>Government</a:t>
            </a:r>
          </a:p>
          <a:p>
            <a:pPr marL="1257300" lvl="2" indent="-342900">
              <a:buFont typeface="Arial" panose="020B0604020202020204" pitchFamily="34" charset="0"/>
              <a:buChar char="•"/>
            </a:pPr>
            <a:r>
              <a:rPr lang="en-US" sz="2200" dirty="0" smtClean="0"/>
              <a:t>By an </a:t>
            </a:r>
            <a:r>
              <a:rPr lang="en-US" sz="2200" dirty="0">
                <a:solidFill>
                  <a:srgbClr val="FFFF00"/>
                </a:solidFill>
              </a:rPr>
              <a:t>I</a:t>
            </a:r>
            <a:r>
              <a:rPr lang="en-US" sz="2200" dirty="0" smtClean="0">
                <a:solidFill>
                  <a:srgbClr val="FFFF00"/>
                </a:solidFill>
              </a:rPr>
              <a:t>nternational </a:t>
            </a:r>
            <a:r>
              <a:rPr lang="en-US" sz="2200" dirty="0">
                <a:solidFill>
                  <a:srgbClr val="FFFF00"/>
                </a:solidFill>
              </a:rPr>
              <a:t>B</a:t>
            </a:r>
            <a:r>
              <a:rPr lang="en-US" sz="2200" dirty="0" smtClean="0">
                <a:solidFill>
                  <a:srgbClr val="FFFF00"/>
                </a:solidFill>
              </a:rPr>
              <a:t>ody </a:t>
            </a:r>
          </a:p>
        </p:txBody>
      </p:sp>
    </p:spTree>
    <p:extLst>
      <p:ext uri="{BB962C8B-B14F-4D97-AF65-F5344CB8AC3E}">
        <p14:creationId xmlns:p14="http://schemas.microsoft.com/office/powerpoint/2010/main" val="20297403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50" y="112168"/>
            <a:ext cx="7886700" cy="886159"/>
          </a:xfrm>
        </p:spPr>
        <p:txBody>
          <a:bodyPr>
            <a:normAutofit fontScale="90000"/>
          </a:bodyPr>
          <a:lstStyle/>
          <a:p>
            <a:pPr marL="342900" indent="-342900"/>
            <a:r>
              <a:rPr lang="en-US" b="1" dirty="0" smtClean="0"/>
              <a:t>Unemployment. What happens when jobs end?  </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417" y="1071808"/>
            <a:ext cx="7508778" cy="17856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17" y="3098800"/>
            <a:ext cx="3833783" cy="3593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2513634"/>
            <a:ext cx="3124200"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1447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28068"/>
            <a:ext cx="8915400" cy="886159"/>
          </a:xfrm>
        </p:spPr>
        <p:txBody>
          <a:bodyPr>
            <a:normAutofit fontScale="90000"/>
          </a:bodyPr>
          <a:lstStyle/>
          <a:p>
            <a:pPr marL="342900" indent="-342900"/>
            <a:r>
              <a:rPr lang="en-US" b="1" dirty="0"/>
              <a:t/>
            </a:r>
            <a:br>
              <a:rPr lang="en-US" b="1" dirty="0"/>
            </a:br>
            <a:r>
              <a:rPr lang="en-US" b="1" dirty="0"/>
              <a:t>Inequality.  How do we </a:t>
            </a:r>
            <a:r>
              <a:rPr lang="en-US" b="1" dirty="0" smtClean="0"/>
              <a:t>Redistribute </a:t>
            </a:r>
            <a:r>
              <a:rPr lang="en-US" b="1" dirty="0"/>
              <a:t>wealth created?</a:t>
            </a:r>
            <a:br>
              <a:rPr lang="en-US" b="1" dirty="0"/>
            </a:b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467" y="1574799"/>
            <a:ext cx="8990633" cy="2671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3277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1204368"/>
            <a:ext cx="9004300" cy="886159"/>
          </a:xfrm>
        </p:spPr>
        <p:txBody>
          <a:bodyPr>
            <a:normAutofit fontScale="90000"/>
          </a:bodyPr>
          <a:lstStyle/>
          <a:p>
            <a:pPr marL="342900" indent="-342900"/>
            <a:r>
              <a:rPr lang="en-US" b="1" dirty="0" smtClean="0"/>
              <a:t>Humanity</a:t>
            </a:r>
            <a:r>
              <a:rPr lang="en-US" b="1" dirty="0"/>
              <a:t>. How do machines affect our </a:t>
            </a:r>
            <a:r>
              <a:rPr lang="en-US" b="1" dirty="0" err="1"/>
              <a:t>behaviour</a:t>
            </a:r>
            <a:r>
              <a:rPr lang="en-US" b="1" dirty="0"/>
              <a:t> and interaction?</a:t>
            </a:r>
            <a:br>
              <a:rPr lang="en-US" b="1" dirty="0"/>
            </a:b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206" y="2717800"/>
            <a:ext cx="9045794" cy="2582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03280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Artificial stupidity. How can we guard against mistakes?</a:t>
            </a:r>
            <a:br>
              <a:rPr lang="en-US" b="1" dirty="0"/>
            </a:b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599" y="2261705"/>
            <a:ext cx="8922068" cy="3745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3905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Racist robots. How do we eliminate AI bias?</a:t>
            </a:r>
            <a:br>
              <a:rPr lang="en-US" b="1" dirty="0"/>
            </a:b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397" y="2139398"/>
            <a:ext cx="8852703" cy="38554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86930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5450" y="467768"/>
            <a:ext cx="7886700" cy="886159"/>
          </a:xfrm>
        </p:spPr>
        <p:txBody>
          <a:bodyPr>
            <a:normAutofit fontScale="90000"/>
          </a:bodyPr>
          <a:lstStyle/>
          <a:p>
            <a:r>
              <a:rPr lang="en-US" b="1" dirty="0"/>
              <a:t>Security. How do we keep AI safe from adversaries?</a:t>
            </a:r>
            <a:br>
              <a:rPr lang="en-US" b="1" dirty="0"/>
            </a:br>
            <a:r>
              <a:rPr lang="en-US" b="1" dirty="0" smtClean="0"/>
              <a:t> </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9900" y="1210097"/>
            <a:ext cx="8476220" cy="555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7293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Evil Genies. How </a:t>
            </a:r>
            <a:r>
              <a:rPr lang="en-US" b="1" dirty="0"/>
              <a:t>do we protect against unintended consequences?</a:t>
            </a:r>
            <a:br>
              <a:rPr lang="en-US" b="1" dirty="0"/>
            </a:b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7180" y="2412999"/>
            <a:ext cx="8478520" cy="3853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12881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Singularity. How do we stay in control of a complex intelligent system?</a:t>
            </a:r>
            <a:br>
              <a:rPr lang="en-US" b="1" dirty="0"/>
            </a:b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2487613"/>
            <a:ext cx="8379746" cy="3570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42320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Box 5"/>
          <p:cNvSpPr txBox="1"/>
          <p:nvPr/>
        </p:nvSpPr>
        <p:spPr>
          <a:xfrm>
            <a:off x="696190" y="169349"/>
            <a:ext cx="4675910" cy="2585323"/>
          </a:xfrm>
          <a:prstGeom prst="rect">
            <a:avLst/>
          </a:prstGeom>
          <a:noFill/>
        </p:spPr>
        <p:txBody>
          <a:bodyPr wrap="square" rtlCol="0">
            <a:spAutoFit/>
          </a:bodyPr>
          <a:lstStyle/>
          <a:p>
            <a:endParaRPr lang="en-US" dirty="0" smtClean="0"/>
          </a:p>
          <a:p>
            <a:r>
              <a:rPr lang="en-US" dirty="0"/>
              <a:t>	</a:t>
            </a:r>
            <a:endParaRPr lang="en-US" dirty="0" smtClean="0"/>
          </a:p>
          <a:p>
            <a:r>
              <a:rPr lang="en-US" dirty="0" smtClean="0"/>
              <a:t>-Slingshot Water Purification System</a:t>
            </a:r>
          </a:p>
          <a:p>
            <a:endParaRPr lang="en-US" dirty="0" smtClean="0"/>
          </a:p>
          <a:p>
            <a:r>
              <a:rPr lang="en-US" dirty="0" smtClean="0"/>
              <a:t>-</a:t>
            </a:r>
            <a:r>
              <a:rPr lang="en-US" dirty="0" err="1" smtClean="0"/>
              <a:t>Roboethics</a:t>
            </a:r>
            <a:r>
              <a:rPr lang="en-US" dirty="0" smtClean="0"/>
              <a:t> and AI Discussion</a:t>
            </a:r>
          </a:p>
          <a:p>
            <a:endParaRPr lang="en-US" dirty="0" smtClean="0"/>
          </a:p>
          <a:p>
            <a:r>
              <a:rPr lang="en-US" dirty="0" smtClean="0"/>
              <a:t>-Upcoming Deliverables</a:t>
            </a:r>
            <a:endParaRPr lang="en-US" dirty="0"/>
          </a:p>
          <a:p>
            <a:endParaRPr lang="en-US" dirty="0" smtClean="0"/>
          </a:p>
          <a:p>
            <a:r>
              <a:rPr lang="en-US" dirty="0" smtClean="0"/>
              <a:t>-Feedback Items</a:t>
            </a:r>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Robot rights. How do we define the humane treatment of AI</a:t>
            </a: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2649615"/>
            <a:ext cx="8420100" cy="3854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56114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8123934"/>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38E12B"/>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solidFill>
                            <a:schemeClr val="tx1"/>
                          </a:solidFill>
                        </a:rPr>
                        <a:t>9.26.19</a:t>
                      </a:r>
                      <a:endParaRPr lang="en-US" sz="1800" dirty="0">
                        <a:solidFill>
                          <a:schemeClr val="tx1"/>
                        </a:solidFill>
                      </a:endParaRPr>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chemeClr val="bg1"/>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E416D5"/>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10.13.19  **</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11.10.19**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10.25.19</a:t>
                      </a:r>
                      <a:r>
                        <a:rPr lang="en-US" sz="1800" baseline="0" dirty="0" smtClean="0"/>
                        <a:t> **</a:t>
                      </a:r>
                      <a:endParaRPr lang="en-US" sz="1800" dirty="0"/>
                    </a:p>
                  </a:txBody>
                  <a:tcPr>
                    <a:solidFill>
                      <a:srgbClr val="FFFF00"/>
                    </a:solidFill>
                  </a:tcPr>
                </a:tc>
                <a:tc>
                  <a:txBody>
                    <a:bodyPr/>
                    <a:lstStyle/>
                    <a:p>
                      <a:r>
                        <a:rPr lang="en-US" dirty="0" smtClean="0"/>
                        <a:t>11.14.19</a:t>
                      </a:r>
                      <a:endParaRPr lang="en-US" dirty="0"/>
                    </a:p>
                  </a:txBody>
                  <a:tcPr>
                    <a:solidFill>
                      <a:schemeClr val="bg1"/>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11064871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188368"/>
            <a:ext cx="7886700" cy="886159"/>
          </a:xfrm>
        </p:spPr>
        <p:txBody>
          <a:bodyPr>
            <a:normAutofit/>
          </a:bodyPr>
          <a:lstStyle/>
          <a:p>
            <a:r>
              <a:rPr lang="en-US" dirty="0" smtClean="0"/>
              <a:t>Grading and Extra </a:t>
            </a:r>
            <a:r>
              <a:rPr lang="en-US" dirty="0"/>
              <a:t>C</a:t>
            </a:r>
            <a:r>
              <a:rPr lang="en-US" dirty="0" smtClean="0"/>
              <a:t>redit</a:t>
            </a:r>
            <a:endParaRPr lang="en-US" dirty="0"/>
          </a:p>
        </p:txBody>
      </p:sp>
      <p:sp>
        <p:nvSpPr>
          <p:cNvPr id="3" name="Content Placeholder 2"/>
          <p:cNvSpPr>
            <a:spLocks noGrp="1"/>
          </p:cNvSpPr>
          <p:nvPr>
            <p:ph idx="1"/>
          </p:nvPr>
        </p:nvSpPr>
        <p:spPr>
          <a:xfrm>
            <a:off x="641350" y="1155700"/>
            <a:ext cx="7886700" cy="4547269"/>
          </a:xfrm>
        </p:spPr>
        <p:txBody>
          <a:bodyPr/>
          <a:lstStyle/>
          <a:p>
            <a:pPr marL="342900" indent="-342900">
              <a:buFont typeface="Arial" panose="020B0604020202020204" pitchFamily="34" charset="0"/>
              <a:buChar char="•"/>
            </a:pPr>
            <a:r>
              <a:rPr lang="en-US" dirty="0" smtClean="0"/>
              <a:t>Given extra credit (EC) exercises, you may see over 100% for the In Class Assignments</a:t>
            </a:r>
          </a:p>
          <a:p>
            <a:pPr marL="800100" lvl="1" indent="-342900">
              <a:buFont typeface="Arial" panose="020B0604020202020204" pitchFamily="34" charset="0"/>
              <a:buChar char="•"/>
            </a:pPr>
            <a:r>
              <a:rPr lang="en-US" dirty="0" smtClean="0"/>
              <a:t>This is great, but understand that </a:t>
            </a:r>
            <a:r>
              <a:rPr lang="en-US" dirty="0" smtClean="0">
                <a:solidFill>
                  <a:srgbClr val="FFFF00"/>
                </a:solidFill>
              </a:rPr>
              <a:t>EC only applies to the identified grading category </a:t>
            </a:r>
          </a:p>
          <a:p>
            <a:pPr marL="800100" lvl="1" indent="-342900">
              <a:buFont typeface="Arial" panose="020B0604020202020204" pitchFamily="34" charset="0"/>
              <a:buChar char="•"/>
            </a:pPr>
            <a:r>
              <a:rPr lang="en-US" dirty="0" smtClean="0"/>
              <a:t>In Class EC will be applied only until </a:t>
            </a:r>
            <a:r>
              <a:rPr lang="en-US" dirty="0" smtClean="0">
                <a:solidFill>
                  <a:srgbClr val="FFFF00"/>
                </a:solidFill>
              </a:rPr>
              <a:t>100% is achieved for the category, </a:t>
            </a:r>
            <a:r>
              <a:rPr lang="en-US" dirty="0" smtClean="0"/>
              <a:t>and cannot be “carried over” to the overall grade</a:t>
            </a:r>
          </a:p>
          <a:p>
            <a:pPr marL="342900" indent="-342900">
              <a:buFont typeface="Arial" panose="020B0604020202020204" pitchFamily="34" charset="0"/>
              <a:buChar char="•"/>
            </a:pPr>
            <a:r>
              <a:rPr lang="en-US" dirty="0" smtClean="0"/>
              <a:t>Example</a:t>
            </a:r>
          </a:p>
          <a:p>
            <a:pPr marL="342900" indent="-342900">
              <a:buFont typeface="Arial" panose="020B0604020202020204" pitchFamily="34" charset="0"/>
              <a:buChar char="•"/>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06577840"/>
              </p:ext>
            </p:extLst>
          </p:nvPr>
        </p:nvGraphicFramePr>
        <p:xfrm>
          <a:off x="1460500" y="3467100"/>
          <a:ext cx="6794500" cy="2865120"/>
        </p:xfrm>
        <a:graphic>
          <a:graphicData uri="http://schemas.openxmlformats.org/drawingml/2006/table">
            <a:tbl>
              <a:tblPr firstRow="1" bandRow="1">
                <a:tableStyleId>{5C22544A-7EE6-4342-B048-85BDC9FD1C3A}</a:tableStyleId>
              </a:tblPr>
              <a:tblGrid>
                <a:gridCol w="1358900"/>
                <a:gridCol w="1358900"/>
                <a:gridCol w="1358900"/>
                <a:gridCol w="1384300"/>
                <a:gridCol w="1333500"/>
              </a:tblGrid>
              <a:tr h="596900">
                <a:tc>
                  <a:txBody>
                    <a:bodyPr/>
                    <a:lstStyle/>
                    <a:p>
                      <a:r>
                        <a:rPr lang="en-US" dirty="0" smtClean="0"/>
                        <a:t>Category</a:t>
                      </a:r>
                      <a:endParaRPr lang="en-US" dirty="0"/>
                    </a:p>
                  </a:txBody>
                  <a:tcPr/>
                </a:tc>
                <a:tc>
                  <a:txBody>
                    <a:bodyPr/>
                    <a:lstStyle/>
                    <a:p>
                      <a:r>
                        <a:rPr lang="en-US" dirty="0" smtClean="0"/>
                        <a:t>% of final</a:t>
                      </a:r>
                      <a:endParaRPr lang="en-US" dirty="0"/>
                    </a:p>
                  </a:txBody>
                  <a:tcPr/>
                </a:tc>
                <a:tc>
                  <a:txBody>
                    <a:bodyPr/>
                    <a:lstStyle/>
                    <a:p>
                      <a:r>
                        <a:rPr lang="en-US" dirty="0" smtClean="0"/>
                        <a:t>No</a:t>
                      </a:r>
                      <a:r>
                        <a:rPr lang="en-US" baseline="0" dirty="0" smtClean="0"/>
                        <a:t> EC Grade</a:t>
                      </a:r>
                      <a:endParaRPr lang="en-US" dirty="0"/>
                    </a:p>
                  </a:txBody>
                  <a:tcPr/>
                </a:tc>
                <a:tc>
                  <a:txBody>
                    <a:bodyPr/>
                    <a:lstStyle/>
                    <a:p>
                      <a:r>
                        <a:rPr lang="en-US" dirty="0" smtClean="0"/>
                        <a:t>With EC (unbound)</a:t>
                      </a:r>
                      <a:endParaRPr lang="en-US" dirty="0"/>
                    </a:p>
                  </a:txBody>
                  <a:tcPr/>
                </a:tc>
                <a:tc>
                  <a:txBody>
                    <a:bodyPr/>
                    <a:lstStyle/>
                    <a:p>
                      <a:r>
                        <a:rPr lang="en-US" dirty="0" smtClean="0"/>
                        <a:t>Corrected</a:t>
                      </a:r>
                      <a:endParaRPr lang="en-US" dirty="0"/>
                    </a:p>
                  </a:txBody>
                  <a:tcPr/>
                </a:tc>
              </a:tr>
              <a:tr h="370840">
                <a:tc>
                  <a:txBody>
                    <a:bodyPr/>
                    <a:lstStyle/>
                    <a:p>
                      <a:r>
                        <a:rPr lang="en-US" sz="1600" dirty="0" smtClean="0"/>
                        <a:t>In</a:t>
                      </a:r>
                      <a:r>
                        <a:rPr lang="en-US" sz="1600" baseline="0" dirty="0" smtClean="0"/>
                        <a:t> Class</a:t>
                      </a:r>
                      <a:endParaRPr lang="en-US" sz="1600" dirty="0"/>
                    </a:p>
                  </a:txBody>
                  <a:tcPr/>
                </a:tc>
                <a:tc>
                  <a:txBody>
                    <a:bodyPr/>
                    <a:lstStyle/>
                    <a:p>
                      <a:pPr algn="ctr"/>
                      <a:r>
                        <a:rPr lang="en-US" sz="1600" dirty="0" smtClean="0"/>
                        <a:t>22.5</a:t>
                      </a:r>
                    </a:p>
                  </a:txBody>
                  <a:tcPr/>
                </a:tc>
                <a:tc>
                  <a:txBody>
                    <a:bodyPr/>
                    <a:lstStyle/>
                    <a:p>
                      <a:pPr algn="ctr"/>
                      <a:r>
                        <a:rPr lang="en-US" sz="1600" dirty="0" smtClean="0"/>
                        <a:t>67/70 (21.54)</a:t>
                      </a:r>
                      <a:endParaRPr lang="en-US" sz="1600" dirty="0"/>
                    </a:p>
                  </a:txBody>
                  <a:tcPr/>
                </a:tc>
                <a:tc>
                  <a:txBody>
                    <a:bodyPr/>
                    <a:lstStyle/>
                    <a:p>
                      <a:pPr algn="ctr"/>
                      <a:r>
                        <a:rPr lang="en-US" sz="1600" dirty="0" smtClean="0"/>
                        <a:t>77/70 (24.75)</a:t>
                      </a:r>
                      <a:endParaRPr lang="en-US" sz="1600" dirty="0"/>
                    </a:p>
                  </a:txBody>
                  <a:tcPr/>
                </a:tc>
                <a:tc>
                  <a:txBody>
                    <a:bodyPr/>
                    <a:lstStyle/>
                    <a:p>
                      <a:pPr algn="ctr"/>
                      <a:r>
                        <a:rPr lang="en-US" sz="1600" dirty="0" smtClean="0"/>
                        <a:t>22.5</a:t>
                      </a:r>
                      <a:endParaRPr lang="en-US" sz="1600" dirty="0"/>
                    </a:p>
                  </a:txBody>
                  <a:tcPr/>
                </a:tc>
              </a:tr>
              <a:tr h="370840">
                <a:tc>
                  <a:txBody>
                    <a:bodyPr/>
                    <a:lstStyle/>
                    <a:p>
                      <a:r>
                        <a:rPr lang="en-US" sz="1600" dirty="0" smtClean="0"/>
                        <a:t>Out Class</a:t>
                      </a:r>
                      <a:endParaRPr lang="en-US" sz="1600" dirty="0"/>
                    </a:p>
                  </a:txBody>
                  <a:tcPr/>
                </a:tc>
                <a:tc>
                  <a:txBody>
                    <a:bodyPr/>
                    <a:lstStyle/>
                    <a:p>
                      <a:pPr algn="ctr"/>
                      <a:r>
                        <a:rPr lang="en-US" sz="1600" dirty="0" smtClean="0"/>
                        <a:t>22.5</a:t>
                      </a:r>
                      <a:endParaRPr lang="en-US" sz="1600" dirty="0"/>
                    </a:p>
                  </a:txBody>
                  <a:tcPr/>
                </a:tc>
                <a:tc>
                  <a:txBody>
                    <a:bodyPr/>
                    <a:lstStyle/>
                    <a:p>
                      <a:pPr algn="ctr"/>
                      <a:r>
                        <a:rPr lang="en-US" sz="1600" dirty="0" smtClean="0"/>
                        <a:t>76/80 (21.37)</a:t>
                      </a:r>
                      <a:endParaRPr lang="en-US" sz="1600" dirty="0"/>
                    </a:p>
                  </a:txBody>
                  <a:tcPr/>
                </a:tc>
                <a:tc>
                  <a:txBody>
                    <a:bodyPr/>
                    <a:lstStyle/>
                    <a:p>
                      <a:pPr algn="ctr"/>
                      <a:r>
                        <a:rPr lang="en-US" sz="1600" dirty="0" smtClean="0"/>
                        <a:t>21.37</a:t>
                      </a:r>
                      <a:endParaRPr lang="en-US" sz="1600" dirty="0"/>
                    </a:p>
                  </a:txBody>
                  <a:tcPr/>
                </a:tc>
                <a:tc>
                  <a:txBody>
                    <a:bodyPr/>
                    <a:lstStyle/>
                    <a:p>
                      <a:pPr algn="ctr"/>
                      <a:r>
                        <a:rPr lang="en-US" sz="1600" dirty="0" smtClean="0"/>
                        <a:t>21.37</a:t>
                      </a:r>
                      <a:endParaRPr lang="en-US" sz="1600" dirty="0"/>
                    </a:p>
                  </a:txBody>
                  <a:tcPr/>
                </a:tc>
              </a:tr>
              <a:tr h="370840">
                <a:tc>
                  <a:txBody>
                    <a:bodyPr/>
                    <a:lstStyle/>
                    <a:p>
                      <a:r>
                        <a:rPr lang="en-US" sz="1600" dirty="0" smtClean="0"/>
                        <a:t>Midterm</a:t>
                      </a:r>
                      <a:endParaRPr lang="en-US" sz="1600" dirty="0"/>
                    </a:p>
                  </a:txBody>
                  <a:tcPr/>
                </a:tc>
                <a:tc>
                  <a:txBody>
                    <a:bodyPr/>
                    <a:lstStyle/>
                    <a:p>
                      <a:pPr algn="ctr"/>
                      <a:r>
                        <a:rPr lang="en-US" sz="1600" dirty="0" smtClean="0"/>
                        <a:t>15</a:t>
                      </a:r>
                      <a:endParaRPr lang="en-US" sz="1600" dirty="0"/>
                    </a:p>
                  </a:txBody>
                  <a:tcPr/>
                </a:tc>
                <a:tc>
                  <a:txBody>
                    <a:bodyPr/>
                    <a:lstStyle/>
                    <a:p>
                      <a:pPr algn="ctr"/>
                      <a:r>
                        <a:rPr lang="en-US" sz="1600" dirty="0" smtClean="0"/>
                        <a:t>12</a:t>
                      </a:r>
                      <a:endParaRPr lang="en-US" sz="1600" dirty="0"/>
                    </a:p>
                  </a:txBody>
                  <a:tcPr/>
                </a:tc>
                <a:tc>
                  <a:txBody>
                    <a:bodyPr/>
                    <a:lstStyle/>
                    <a:p>
                      <a:pPr algn="ctr"/>
                      <a:r>
                        <a:rPr lang="en-US" sz="1600" dirty="0" smtClean="0"/>
                        <a:t>12</a:t>
                      </a:r>
                      <a:endParaRPr lang="en-US" sz="1600" dirty="0"/>
                    </a:p>
                  </a:txBody>
                  <a:tcPr/>
                </a:tc>
                <a:tc>
                  <a:txBody>
                    <a:bodyPr/>
                    <a:lstStyle/>
                    <a:p>
                      <a:pPr algn="ctr"/>
                      <a:r>
                        <a:rPr lang="en-US" sz="1600" dirty="0" smtClean="0"/>
                        <a:t>12</a:t>
                      </a:r>
                      <a:endParaRPr lang="en-US" sz="1600" dirty="0"/>
                    </a:p>
                  </a:txBody>
                  <a:tcPr/>
                </a:tc>
              </a:tr>
              <a:tr h="370840">
                <a:tc>
                  <a:txBody>
                    <a:bodyPr/>
                    <a:lstStyle/>
                    <a:p>
                      <a:r>
                        <a:rPr lang="en-US" sz="1600" dirty="0" smtClean="0"/>
                        <a:t>Final</a:t>
                      </a:r>
                      <a:endParaRPr lang="en-US" sz="1600" dirty="0"/>
                    </a:p>
                  </a:txBody>
                  <a:tcPr/>
                </a:tc>
                <a:tc>
                  <a:txBody>
                    <a:bodyPr/>
                    <a:lstStyle/>
                    <a:p>
                      <a:pPr algn="ctr"/>
                      <a:r>
                        <a:rPr lang="en-US" sz="1600" dirty="0" smtClean="0"/>
                        <a:t>30</a:t>
                      </a:r>
                      <a:endParaRPr lang="en-US" sz="1600" dirty="0"/>
                    </a:p>
                  </a:txBody>
                  <a:tcPr/>
                </a:tc>
                <a:tc>
                  <a:txBody>
                    <a:bodyPr/>
                    <a:lstStyle/>
                    <a:p>
                      <a:pPr algn="ctr"/>
                      <a:r>
                        <a:rPr lang="en-US" sz="1600" dirty="0" smtClean="0"/>
                        <a:t>26</a:t>
                      </a:r>
                      <a:endParaRPr lang="en-US" sz="1600" dirty="0"/>
                    </a:p>
                  </a:txBody>
                  <a:tcPr/>
                </a:tc>
                <a:tc>
                  <a:txBody>
                    <a:bodyPr/>
                    <a:lstStyle/>
                    <a:p>
                      <a:pPr algn="ctr"/>
                      <a:r>
                        <a:rPr lang="en-US" sz="1600" dirty="0" smtClean="0"/>
                        <a:t>26</a:t>
                      </a:r>
                      <a:endParaRPr lang="en-US" sz="1600" dirty="0"/>
                    </a:p>
                  </a:txBody>
                  <a:tcPr/>
                </a:tc>
                <a:tc>
                  <a:txBody>
                    <a:bodyPr/>
                    <a:lstStyle/>
                    <a:p>
                      <a:pPr algn="ctr"/>
                      <a:r>
                        <a:rPr lang="en-US" sz="1600" dirty="0" smtClean="0"/>
                        <a:t>26</a:t>
                      </a:r>
                      <a:endParaRPr lang="en-US" sz="1600" dirty="0"/>
                    </a:p>
                  </a:txBody>
                  <a:tcPr/>
                </a:tc>
              </a:tr>
              <a:tr h="370840">
                <a:tc>
                  <a:txBody>
                    <a:bodyPr/>
                    <a:lstStyle/>
                    <a:p>
                      <a:r>
                        <a:rPr lang="en-US" sz="1600" dirty="0" smtClean="0"/>
                        <a:t>Final Present</a:t>
                      </a:r>
                      <a:endParaRPr lang="en-US" sz="1600" dirty="0"/>
                    </a:p>
                  </a:txBody>
                  <a:tcPr/>
                </a:tc>
                <a:tc>
                  <a:txBody>
                    <a:bodyPr/>
                    <a:lstStyle/>
                    <a:p>
                      <a:pPr algn="ctr"/>
                      <a:r>
                        <a:rPr lang="en-US" sz="1600" dirty="0" smtClean="0"/>
                        <a:t>10</a:t>
                      </a:r>
                      <a:endParaRPr lang="en-US" sz="1600" dirty="0"/>
                    </a:p>
                  </a:txBody>
                  <a:tcPr/>
                </a:tc>
                <a:tc>
                  <a:txBody>
                    <a:bodyPr/>
                    <a:lstStyle/>
                    <a:p>
                      <a:pPr algn="ctr"/>
                      <a:r>
                        <a:rPr lang="en-US" sz="1600" dirty="0" smtClean="0"/>
                        <a:t>8.5</a:t>
                      </a:r>
                      <a:endParaRPr lang="en-US" sz="1600" dirty="0"/>
                    </a:p>
                  </a:txBody>
                  <a:tcPr/>
                </a:tc>
                <a:tc>
                  <a:txBody>
                    <a:bodyPr/>
                    <a:lstStyle/>
                    <a:p>
                      <a:pPr algn="ctr"/>
                      <a:r>
                        <a:rPr lang="en-US" sz="1600" dirty="0" smtClean="0"/>
                        <a:t>8.5</a:t>
                      </a:r>
                      <a:endParaRPr lang="en-US" sz="1600" dirty="0"/>
                    </a:p>
                  </a:txBody>
                  <a:tcPr/>
                </a:tc>
                <a:tc>
                  <a:txBody>
                    <a:bodyPr/>
                    <a:lstStyle/>
                    <a:p>
                      <a:pPr algn="ctr"/>
                      <a:r>
                        <a:rPr lang="en-US" sz="1600" dirty="0" smtClean="0"/>
                        <a:t>8.5</a:t>
                      </a:r>
                      <a:endParaRPr lang="en-US" sz="1600" dirty="0"/>
                    </a:p>
                  </a:txBody>
                  <a:tcPr/>
                </a:tc>
              </a:tr>
              <a:tr h="370840">
                <a:tc>
                  <a:txBody>
                    <a:bodyPr/>
                    <a:lstStyle/>
                    <a:p>
                      <a:r>
                        <a:rPr lang="en-US" sz="1600" dirty="0" smtClean="0"/>
                        <a:t>Total</a:t>
                      </a:r>
                      <a:endParaRPr lang="en-US" sz="1600" dirty="0"/>
                    </a:p>
                  </a:txBody>
                  <a:tcPr/>
                </a:tc>
                <a:tc>
                  <a:txBody>
                    <a:bodyPr/>
                    <a:lstStyle/>
                    <a:p>
                      <a:pPr algn="ctr"/>
                      <a:r>
                        <a:rPr lang="en-US" sz="1600" dirty="0" smtClean="0"/>
                        <a:t>100</a:t>
                      </a:r>
                      <a:endParaRPr lang="en-US" sz="1600" dirty="0"/>
                    </a:p>
                  </a:txBody>
                  <a:tcPr/>
                </a:tc>
                <a:tc>
                  <a:txBody>
                    <a:bodyPr/>
                    <a:lstStyle/>
                    <a:p>
                      <a:pPr algn="ctr"/>
                      <a:r>
                        <a:rPr lang="en-US" sz="1600" dirty="0" smtClean="0"/>
                        <a:t>89.41</a:t>
                      </a:r>
                      <a:endParaRPr lang="en-US" sz="1600" dirty="0"/>
                    </a:p>
                  </a:txBody>
                  <a:tcPr/>
                </a:tc>
                <a:tc>
                  <a:txBody>
                    <a:bodyPr/>
                    <a:lstStyle/>
                    <a:p>
                      <a:pPr algn="ctr"/>
                      <a:r>
                        <a:rPr lang="en-US" sz="1600" dirty="0" smtClean="0"/>
                        <a:t>92.62</a:t>
                      </a:r>
                      <a:endParaRPr lang="en-US" sz="1600" dirty="0"/>
                    </a:p>
                  </a:txBody>
                  <a:tcPr/>
                </a:tc>
                <a:tc>
                  <a:txBody>
                    <a:bodyPr/>
                    <a:lstStyle/>
                    <a:p>
                      <a:pPr algn="ctr"/>
                      <a:r>
                        <a:rPr lang="en-US" sz="1600" dirty="0" smtClean="0"/>
                        <a:t>90.37</a:t>
                      </a:r>
                    </a:p>
                  </a:txBody>
                  <a:tcPr/>
                </a:tc>
              </a:tr>
            </a:tbl>
          </a:graphicData>
        </a:graphic>
      </p:graphicFrame>
    </p:spTree>
    <p:extLst>
      <p:ext uri="{BB962C8B-B14F-4D97-AF65-F5344CB8AC3E}">
        <p14:creationId xmlns:p14="http://schemas.microsoft.com/office/powerpoint/2010/main" val="17381090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Paper</a:t>
            </a:r>
            <a:endParaRPr lang="en-US" dirty="0"/>
          </a:p>
        </p:txBody>
      </p:sp>
      <p:sp>
        <p:nvSpPr>
          <p:cNvPr id="3" name="Content Placeholder 2"/>
          <p:cNvSpPr>
            <a:spLocks noGrp="1"/>
          </p:cNvSpPr>
          <p:nvPr>
            <p:ph idx="1"/>
          </p:nvPr>
        </p:nvSpPr>
        <p:spPr/>
        <p:txBody>
          <a:bodyPr/>
          <a:lstStyle/>
          <a:p>
            <a:r>
              <a:rPr lang="en-US" dirty="0" smtClean="0"/>
              <a:t>-Research complete</a:t>
            </a:r>
          </a:p>
          <a:p>
            <a:r>
              <a:rPr lang="en-US" dirty="0" smtClean="0"/>
              <a:t>-Abstract/Outline complete</a:t>
            </a:r>
            <a:endParaRPr lang="en-US" dirty="0"/>
          </a:p>
        </p:txBody>
      </p:sp>
    </p:spTree>
    <p:extLst>
      <p:ext uri="{BB962C8B-B14F-4D97-AF65-F5344CB8AC3E}">
        <p14:creationId xmlns:p14="http://schemas.microsoft.com/office/powerpoint/2010/main" val="16729289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3" y="186059"/>
            <a:ext cx="7886700" cy="886159"/>
          </a:xfrm>
        </p:spPr>
        <p:txBody>
          <a:bodyPr>
            <a:normAutofit fontScale="90000"/>
          </a:bodyPr>
          <a:lstStyle/>
          <a:p>
            <a:r>
              <a:rPr lang="en-US" dirty="0" smtClean="0"/>
              <a:t>Final Paper:  Outline/Abstract due Oct 31</a:t>
            </a:r>
            <a:endParaRPr lang="en-US" dirty="0"/>
          </a:p>
        </p:txBody>
      </p:sp>
      <p:sp>
        <p:nvSpPr>
          <p:cNvPr id="3" name="Content Placeholder 2"/>
          <p:cNvSpPr>
            <a:spLocks noGrp="1"/>
          </p:cNvSpPr>
          <p:nvPr>
            <p:ph idx="1"/>
          </p:nvPr>
        </p:nvSpPr>
        <p:spPr>
          <a:xfrm>
            <a:off x="176645" y="1340427"/>
            <a:ext cx="8853055" cy="5330537"/>
          </a:xfrm>
        </p:spPr>
        <p:txBody>
          <a:bodyPr>
            <a:normAutofit lnSpcReduction="10000"/>
          </a:bodyPr>
          <a:lstStyle/>
          <a:p>
            <a:r>
              <a:rPr lang="en-US" dirty="0"/>
              <a:t>Submit an outline and an abstract For your final Paper using 1-2 pages</a:t>
            </a:r>
          </a:p>
          <a:p>
            <a:r>
              <a:rPr lang="en-US" dirty="0"/>
              <a:t> </a:t>
            </a:r>
          </a:p>
          <a:p>
            <a:r>
              <a:rPr lang="en-US" dirty="0"/>
              <a:t>Expand on your topic selection </a:t>
            </a:r>
          </a:p>
          <a:p>
            <a:r>
              <a:rPr lang="en-US" dirty="0"/>
              <a:t>-”Fine tune” your topic</a:t>
            </a:r>
          </a:p>
          <a:p>
            <a:r>
              <a:rPr lang="en-US" dirty="0"/>
              <a:t>-</a:t>
            </a:r>
            <a:r>
              <a:rPr lang="en-US" dirty="0">
                <a:solidFill>
                  <a:srgbClr val="FFFF00"/>
                </a:solidFill>
              </a:rPr>
              <a:t>Create outline based on the complete </a:t>
            </a:r>
            <a:r>
              <a:rPr lang="en-US" dirty="0" smtClean="0">
                <a:solidFill>
                  <a:srgbClr val="FFFF00"/>
                </a:solidFill>
              </a:rPr>
              <a:t>Product Proposal or Research </a:t>
            </a:r>
            <a:r>
              <a:rPr lang="en-US" dirty="0">
                <a:solidFill>
                  <a:srgbClr val="FFFF00"/>
                </a:solidFill>
              </a:rPr>
              <a:t>Paper outline</a:t>
            </a:r>
          </a:p>
          <a:p>
            <a:r>
              <a:rPr lang="en-US" dirty="0"/>
              <a:t>-Prepare </a:t>
            </a:r>
            <a:r>
              <a:rPr lang="en-US" dirty="0" smtClean="0">
                <a:solidFill>
                  <a:srgbClr val="FFFF00"/>
                </a:solidFill>
              </a:rPr>
              <a:t>a summary </a:t>
            </a:r>
            <a:r>
              <a:rPr lang="en-US" dirty="0">
                <a:solidFill>
                  <a:srgbClr val="FFFF00"/>
                </a:solidFill>
              </a:rPr>
              <a:t>with one or two paragraphs (not bullet items, full sentence-based paragraphs) that capture the key elements of each section</a:t>
            </a:r>
          </a:p>
          <a:p>
            <a:r>
              <a:rPr lang="en-US" dirty="0" smtClean="0"/>
              <a:t>Summarize </a:t>
            </a:r>
            <a:r>
              <a:rPr lang="en-US" dirty="0"/>
              <a:t> your market and technology research (previously 20 sources)</a:t>
            </a:r>
          </a:p>
          <a:p>
            <a:r>
              <a:rPr lang="en-US" dirty="0"/>
              <a:t> </a:t>
            </a:r>
            <a:r>
              <a:rPr lang="en-US" dirty="0" smtClean="0"/>
              <a:t>-Fill out a complete checklist per instructions as a condition of grading</a:t>
            </a:r>
            <a:endParaRPr lang="en-US" dirty="0"/>
          </a:p>
          <a:p>
            <a:r>
              <a:rPr lang="en-US" dirty="0">
                <a:solidFill>
                  <a:srgbClr val="FFFF00"/>
                </a:solidFill>
              </a:rPr>
              <a:t>3.Provide a “budget” totaling 7200 +/-  words </a:t>
            </a:r>
            <a:r>
              <a:rPr lang="en-US" dirty="0" smtClean="0">
                <a:solidFill>
                  <a:srgbClr val="FFFF00"/>
                </a:solidFill>
              </a:rPr>
              <a:t>(15 pages) for </a:t>
            </a:r>
            <a:r>
              <a:rPr lang="en-US" dirty="0">
                <a:solidFill>
                  <a:srgbClr val="FFFF00"/>
                </a:solidFill>
              </a:rPr>
              <a:t>your Final </a:t>
            </a:r>
            <a:r>
              <a:rPr lang="en-US" dirty="0" smtClean="0">
                <a:solidFill>
                  <a:srgbClr val="FFFF00"/>
                </a:solidFill>
              </a:rPr>
              <a:t>Paper (Extended Proposal) or 5600-6000 words (10 pager Research)</a:t>
            </a:r>
            <a:endParaRPr lang="en-US" dirty="0">
              <a:solidFill>
                <a:srgbClr val="FFFF00"/>
              </a:solidFill>
            </a:endParaRPr>
          </a:p>
          <a:p>
            <a:r>
              <a:rPr lang="en-US" dirty="0"/>
              <a:t>4.Be ready to discuss during </a:t>
            </a:r>
            <a:r>
              <a:rPr lang="en-US" dirty="0" smtClean="0"/>
              <a:t>Nov 5 and/or  Nov 7 class</a:t>
            </a:r>
            <a:endParaRPr lang="en-US" dirty="0"/>
          </a:p>
          <a:p>
            <a:r>
              <a:rPr lang="en-US" dirty="0" smtClean="0"/>
              <a:t>5. Checklist and Peer Review (2) within one week of deadline</a:t>
            </a:r>
          </a:p>
          <a:p>
            <a:r>
              <a:rPr lang="en-US" dirty="0" smtClean="0"/>
              <a:t>6.As </a:t>
            </a:r>
            <a:r>
              <a:rPr lang="en-US" dirty="0"/>
              <a:t>always, 15% plagiarism or less is required from </a:t>
            </a:r>
            <a:r>
              <a:rPr lang="en-US" dirty="0" err="1"/>
              <a:t>Turnitin</a:t>
            </a:r>
            <a:endParaRPr lang="en-US" dirty="0"/>
          </a:p>
          <a:p>
            <a:endParaRPr lang="en-US" dirty="0"/>
          </a:p>
        </p:txBody>
      </p:sp>
    </p:spTree>
    <p:extLst>
      <p:ext uri="{BB962C8B-B14F-4D97-AF65-F5344CB8AC3E}">
        <p14:creationId xmlns:p14="http://schemas.microsoft.com/office/powerpoint/2010/main" val="35634259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137568"/>
            <a:ext cx="7886700" cy="886159"/>
          </a:xfrm>
        </p:spPr>
        <p:txBody>
          <a:bodyPr>
            <a:noAutofit/>
          </a:bodyPr>
          <a:lstStyle/>
          <a:p>
            <a:pPr algn="ctr"/>
            <a:r>
              <a:rPr lang="en-US" sz="3200" dirty="0" smtClean="0"/>
              <a:t>Final Paper: Outline/Abstract Feedback (1/2)</a:t>
            </a:r>
            <a:endParaRPr lang="en-US" sz="3200" dirty="0"/>
          </a:p>
        </p:txBody>
      </p:sp>
      <p:sp>
        <p:nvSpPr>
          <p:cNvPr id="4" name="Content Placeholder 3"/>
          <p:cNvSpPr>
            <a:spLocks noGrp="1"/>
          </p:cNvSpPr>
          <p:nvPr>
            <p:ph sz="quarter" idx="12"/>
          </p:nvPr>
        </p:nvSpPr>
        <p:spPr>
          <a:xfrm>
            <a:off x="628650" y="1003301"/>
            <a:ext cx="3823034" cy="4813482"/>
          </a:xfrm>
          <a:ln>
            <a:solidFill>
              <a:schemeClr val="bg1"/>
            </a:solidFill>
          </a:ln>
        </p:spPr>
        <p:txBody>
          <a:bodyPr/>
          <a:lstStyle/>
          <a:p>
            <a:r>
              <a:rPr lang="en-US" dirty="0" smtClean="0"/>
              <a:t>Extension of Product Proposal</a:t>
            </a:r>
          </a:p>
          <a:p>
            <a:r>
              <a:rPr lang="en-US" dirty="0" err="1" smtClean="0"/>
              <a:t>a.Needed</a:t>
            </a:r>
            <a:r>
              <a:rPr lang="en-US" dirty="0" smtClean="0"/>
              <a:t> to show expanded Business Proposal (added Section 3.1, 3.2, 3.3 </a:t>
            </a:r>
            <a:r>
              <a:rPr lang="en-US" dirty="0" err="1" smtClean="0"/>
              <a:t>etc</a:t>
            </a:r>
            <a:r>
              <a:rPr lang="en-US" dirty="0" smtClean="0"/>
              <a:t>)</a:t>
            </a:r>
          </a:p>
          <a:p>
            <a:r>
              <a:rPr lang="en-US" dirty="0" smtClean="0"/>
              <a:t> -Deeper dive on product description, component technology, and/or differentiating features</a:t>
            </a:r>
          </a:p>
          <a:p>
            <a:r>
              <a:rPr lang="en-US" dirty="0" smtClean="0"/>
              <a:t>b. (If chosen), Show expanded Market Analysis and competitive features</a:t>
            </a:r>
            <a:endParaRPr lang="en-US" dirty="0"/>
          </a:p>
        </p:txBody>
      </p:sp>
      <p:sp>
        <p:nvSpPr>
          <p:cNvPr id="6" name="Content Placeholder 5"/>
          <p:cNvSpPr>
            <a:spLocks noGrp="1"/>
          </p:cNvSpPr>
          <p:nvPr>
            <p:ph sz="quarter" idx="14"/>
          </p:nvPr>
        </p:nvSpPr>
        <p:spPr>
          <a:xfrm>
            <a:off x="4704347" y="1003301"/>
            <a:ext cx="3811002" cy="4813482"/>
          </a:xfrm>
          <a:ln>
            <a:solidFill>
              <a:schemeClr val="bg1"/>
            </a:solidFill>
          </a:ln>
        </p:spPr>
        <p:txBody>
          <a:bodyPr>
            <a:normAutofit lnSpcReduction="10000"/>
          </a:bodyPr>
          <a:lstStyle/>
          <a:p>
            <a:r>
              <a:rPr lang="en-US" dirty="0" smtClean="0"/>
              <a:t>New Research</a:t>
            </a:r>
          </a:p>
          <a:p>
            <a:pPr marL="457200" indent="-457200">
              <a:buAutoNum type="alphaLcPeriod"/>
            </a:pPr>
            <a:r>
              <a:rPr lang="en-US" dirty="0" smtClean="0"/>
              <a:t>Clear description of the specific research topic </a:t>
            </a:r>
          </a:p>
          <a:p>
            <a:pPr marL="457200" indent="-457200">
              <a:buAutoNum type="alphaLcPeriod"/>
            </a:pPr>
            <a:r>
              <a:rPr lang="en-US" dirty="0" smtClean="0"/>
              <a:t>Clear description of what “success” for the research area is (NOT JUST INFORMATION on WHAT THE TECHNOLOGY IS)</a:t>
            </a:r>
          </a:p>
          <a:p>
            <a:pPr marL="457200" indent="-457200">
              <a:buAutoNum type="alphaLcPeriod"/>
            </a:pPr>
            <a:r>
              <a:rPr lang="en-US" dirty="0" smtClean="0"/>
              <a:t>Single (Feasibility study) or multiple (Technology Recommendation)</a:t>
            </a:r>
          </a:p>
          <a:p>
            <a:pPr marL="457200" indent="-457200">
              <a:buAutoNum type="alphaLcPeriod"/>
            </a:pPr>
            <a:r>
              <a:rPr lang="en-US" dirty="0" smtClean="0"/>
              <a:t>How to analyze “success” </a:t>
            </a:r>
          </a:p>
          <a:p>
            <a:pPr marL="457200" indent="-457200">
              <a:buAutoNum type="alphaLcPeriod"/>
            </a:pPr>
            <a:r>
              <a:rPr lang="en-US" dirty="0" smtClean="0"/>
              <a:t>Perform the analysis</a:t>
            </a:r>
          </a:p>
          <a:p>
            <a:pPr marL="457200" indent="-457200">
              <a:buAutoNum type="alphaLcPeriod"/>
            </a:pPr>
            <a:r>
              <a:rPr lang="en-US" dirty="0" smtClean="0"/>
              <a:t>Explain the implications of the results of the analysis</a:t>
            </a:r>
            <a:endParaRPr lang="en-US" dirty="0"/>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42718582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83" y="119425"/>
            <a:ext cx="7886700" cy="1701619"/>
          </a:xfrm>
        </p:spPr>
        <p:txBody>
          <a:bodyPr>
            <a:noAutofit/>
          </a:bodyPr>
          <a:lstStyle/>
          <a:p>
            <a:pPr algn="ctr"/>
            <a:r>
              <a:rPr lang="en-US" sz="2400" dirty="0" smtClean="0"/>
              <a:t>Final Paper: Outline/Abstract Feedback (2/2)</a:t>
            </a:r>
            <a:endParaRPr lang="en-US" sz="2400" dirty="0"/>
          </a:p>
        </p:txBody>
      </p:sp>
      <p:sp>
        <p:nvSpPr>
          <p:cNvPr id="4" name="Content Placeholder 3"/>
          <p:cNvSpPr>
            <a:spLocks noGrp="1"/>
          </p:cNvSpPr>
          <p:nvPr>
            <p:ph sz="quarter" idx="12"/>
          </p:nvPr>
        </p:nvSpPr>
        <p:spPr>
          <a:xfrm>
            <a:off x="637116" y="1436248"/>
            <a:ext cx="7886700" cy="5015352"/>
          </a:xfrm>
          <a:ln>
            <a:solidFill>
              <a:schemeClr val="bg1"/>
            </a:solidFill>
          </a:ln>
        </p:spPr>
        <p:txBody>
          <a:bodyPr>
            <a:normAutofit fontScale="92500" lnSpcReduction="10000"/>
          </a:bodyPr>
          <a:lstStyle/>
          <a:p>
            <a:pPr marL="457200" indent="-457200">
              <a:buFont typeface="+mj-lt"/>
              <a:buAutoNum type="arabicPeriod"/>
            </a:pPr>
            <a:r>
              <a:rPr lang="en-US" dirty="0" smtClean="0"/>
              <a:t>Motivation Sentence needs to be “why I am writing the paper” rather than “ Tech in search of a problem”</a:t>
            </a:r>
          </a:p>
          <a:p>
            <a:pPr marL="800100" lvl="1" indent="-342900">
              <a:buFont typeface="Arial" panose="020B0604020202020204" pitchFamily="34" charset="0"/>
              <a:buChar char="•"/>
            </a:pPr>
            <a:r>
              <a:rPr lang="en-US" dirty="0" smtClean="0"/>
              <a:t>Advancing AI, Machine language driving medical, energy savings, etc.   Why do medical, energy need to be improved?</a:t>
            </a:r>
          </a:p>
          <a:p>
            <a:pPr marL="800100" lvl="1" indent="-342900">
              <a:buFont typeface="Arial" panose="020B0604020202020204" pitchFamily="34" charset="0"/>
              <a:buChar char="•"/>
            </a:pPr>
            <a:r>
              <a:rPr lang="en-US" dirty="0" smtClean="0"/>
              <a:t>Instead state the big problem and apply new tools (AI, ML, </a:t>
            </a:r>
            <a:r>
              <a:rPr lang="en-US" dirty="0" err="1" smtClean="0"/>
              <a:t>etc</a:t>
            </a:r>
            <a:r>
              <a:rPr lang="en-US" dirty="0" smtClean="0"/>
              <a:t>) to address</a:t>
            </a:r>
          </a:p>
          <a:p>
            <a:pPr marL="800100" lvl="1" indent="-342900">
              <a:buFont typeface="Arial" panose="020B0604020202020204" pitchFamily="34" charset="0"/>
              <a:buChar char="•"/>
            </a:pPr>
            <a:r>
              <a:rPr lang="en-US" dirty="0" smtClean="0"/>
              <a:t>POPULARITY is not a motivator. </a:t>
            </a:r>
            <a:r>
              <a:rPr lang="en-US" dirty="0" err="1" smtClean="0"/>
              <a:t>Ie</a:t>
            </a:r>
            <a:r>
              <a:rPr lang="en-US" dirty="0" smtClean="0"/>
              <a:t>,” AI is getting popular, so …”</a:t>
            </a:r>
          </a:p>
          <a:p>
            <a:pPr marL="457200" indent="-457200">
              <a:buFont typeface="+mj-lt"/>
              <a:buAutoNum type="arabicPeriod"/>
            </a:pPr>
            <a:r>
              <a:rPr lang="en-US" dirty="0" smtClean="0"/>
              <a:t>Tables and Figures must follow IEEE convention</a:t>
            </a:r>
          </a:p>
          <a:p>
            <a:pPr marL="914400" lvl="1" indent="-457200">
              <a:buFont typeface="Arial" panose="020B0604020202020204" pitchFamily="34" charset="0"/>
              <a:buChar char="•"/>
            </a:pPr>
            <a:r>
              <a:rPr lang="en-US" dirty="0" smtClean="0"/>
              <a:t>Sequentially number figures and tables (Fig 1, 2, 3, </a:t>
            </a:r>
            <a:r>
              <a:rPr lang="en-US" dirty="0" err="1" smtClean="0"/>
              <a:t>etc</a:t>
            </a:r>
            <a:r>
              <a:rPr lang="en-US" dirty="0" smtClean="0"/>
              <a:t>)</a:t>
            </a:r>
          </a:p>
          <a:p>
            <a:pPr marL="914400" lvl="1" indent="-457200">
              <a:buFont typeface="Arial" panose="020B0604020202020204" pitchFamily="34" charset="0"/>
              <a:buChar char="•"/>
            </a:pPr>
            <a:r>
              <a:rPr lang="en-US" dirty="0" smtClean="0"/>
              <a:t>MUST refer to figures and tables at least once from the text</a:t>
            </a:r>
          </a:p>
          <a:p>
            <a:pPr marL="457200" indent="-457200">
              <a:buFont typeface="+mj-lt"/>
              <a:buAutoNum type="arabicPeriod"/>
            </a:pPr>
            <a:r>
              <a:rPr lang="en-US" dirty="0" smtClean="0"/>
              <a:t>Unsupported statements are not good </a:t>
            </a:r>
          </a:p>
          <a:p>
            <a:pPr marL="914400" lvl="1" indent="-457200">
              <a:buFont typeface="Arial" panose="020B0604020202020204" pitchFamily="34" charset="0"/>
              <a:buChar char="•"/>
            </a:pPr>
            <a:r>
              <a:rPr lang="en-US" dirty="0" smtClean="0"/>
              <a:t>Demand is growing “day by day”  --Must be literal truth</a:t>
            </a:r>
          </a:p>
          <a:p>
            <a:pPr marL="914400" lvl="1" indent="-457200">
              <a:buFont typeface="Arial" panose="020B0604020202020204" pitchFamily="34" charset="0"/>
              <a:buChar char="•"/>
            </a:pPr>
            <a:r>
              <a:rPr lang="en-US" dirty="0" smtClean="0"/>
              <a:t>Need for this system has increased “day by day”</a:t>
            </a:r>
          </a:p>
          <a:p>
            <a:pPr marL="457200" indent="-457200">
              <a:buAutoNum type="arabicPeriod" startAt="4"/>
            </a:pPr>
            <a:r>
              <a:rPr lang="en-US" dirty="0" smtClean="0"/>
              <a:t>Way too much passive voice.  Check this over or lose points</a:t>
            </a:r>
          </a:p>
          <a:p>
            <a:pPr marL="457200" indent="-457200">
              <a:buAutoNum type="arabicPeriod" startAt="4"/>
            </a:pPr>
            <a:r>
              <a:rPr lang="en-US" dirty="0" smtClean="0"/>
              <a:t>Indirect statements (be more concise)</a:t>
            </a:r>
          </a:p>
          <a:p>
            <a:pPr marL="914400" lvl="1" indent="-457200">
              <a:buFont typeface="Arial" panose="020B0604020202020204" pitchFamily="34" charset="0"/>
              <a:buChar char="•"/>
            </a:pPr>
            <a:r>
              <a:rPr lang="en-US" dirty="0" smtClean="0"/>
              <a:t>Usage of land for </a:t>
            </a:r>
            <a:r>
              <a:rPr lang="en-US" dirty="0" err="1" smtClean="0"/>
              <a:t>offices</a:t>
            </a:r>
            <a:r>
              <a:rPr lang="en-US" dirty="0" err="1" smtClean="0">
                <a:sym typeface="Wingdings" panose="05000000000000000000" pitchFamily="2" charset="2"/>
              </a:rPr>
              <a:t></a:t>
            </a:r>
            <a:r>
              <a:rPr lang="en-US" dirty="0" err="1" smtClean="0"/>
              <a:t>Using</a:t>
            </a:r>
            <a:r>
              <a:rPr lang="en-US" dirty="0" smtClean="0"/>
              <a:t> land for offices</a:t>
            </a:r>
          </a:p>
          <a:p>
            <a:pPr marL="914400" lvl="1" indent="-457200">
              <a:buFont typeface="Arial" panose="020B0604020202020204" pitchFamily="34" charset="0"/>
              <a:buChar char="•"/>
            </a:pPr>
            <a:r>
              <a:rPr lang="en-US" dirty="0" smtClean="0"/>
              <a:t>Migration of data</a:t>
            </a:r>
            <a:r>
              <a:rPr lang="en-US" dirty="0" smtClean="0">
                <a:sym typeface="Wingdings" panose="05000000000000000000" pitchFamily="2" charset="2"/>
              </a:rPr>
              <a:t> Transmit </a:t>
            </a:r>
            <a:endParaRPr lang="en-US" dirty="0" smtClean="0"/>
          </a:p>
          <a:p>
            <a:pPr marL="457200" indent="-457200">
              <a:buAutoNum type="arabicPeriod" startAt="4"/>
            </a:pPr>
            <a:endParaRPr lang="en-US" dirty="0" smtClean="0"/>
          </a:p>
          <a:p>
            <a:pPr marL="457200" indent="-457200">
              <a:buFont typeface="+mj-lt"/>
              <a:buAutoNum type="arabicPeriod"/>
            </a:pPr>
            <a:endParaRPr lang="en-US" dirty="0" smtClean="0"/>
          </a:p>
          <a:p>
            <a:pPr marL="342900" indent="-342900">
              <a:buFont typeface="Arial" panose="020B0604020202020204" pitchFamily="34" charset="0"/>
              <a:buChar char="•"/>
            </a:pPr>
            <a:endParaRPr lang="en-US" dirty="0"/>
          </a:p>
        </p:txBody>
      </p:sp>
      <p:sp>
        <p:nvSpPr>
          <p:cNvPr id="3" name="Text Placeholder 2"/>
          <p:cNvSpPr>
            <a:spLocks noGrp="1"/>
          </p:cNvSpPr>
          <p:nvPr>
            <p:ph type="body" sz="quarter" idx="16"/>
          </p:nvPr>
        </p:nvSpPr>
        <p:spPr/>
        <p:txBody>
          <a:bodyPr/>
          <a:lstStyle/>
          <a:p>
            <a:endParaRPr lang="en-US"/>
          </a:p>
        </p:txBody>
      </p:sp>
      <p:sp>
        <p:nvSpPr>
          <p:cNvPr id="5" name="Text Placeholder 4"/>
          <p:cNvSpPr>
            <a:spLocks noGrp="1"/>
          </p:cNvSpPr>
          <p:nvPr>
            <p:ph type="body" sz="quarter" idx="13"/>
          </p:nvPr>
        </p:nvSpPr>
        <p:spPr>
          <a:xfrm>
            <a:off x="527051" y="1096430"/>
            <a:ext cx="7886700" cy="512763"/>
          </a:xfrm>
        </p:spPr>
        <p:txBody>
          <a:bodyPr/>
          <a:lstStyle/>
          <a:p>
            <a:pPr algn="ctr"/>
            <a:r>
              <a:rPr lang="en-US" dirty="0" smtClean="0"/>
              <a:t>Both Extension and Research</a:t>
            </a:r>
            <a:endParaRPr lang="en-US" dirty="0"/>
          </a:p>
        </p:txBody>
      </p:sp>
    </p:spTree>
    <p:extLst>
      <p:ext uri="{BB962C8B-B14F-4D97-AF65-F5344CB8AC3E}">
        <p14:creationId xmlns:p14="http://schemas.microsoft.com/office/powerpoint/2010/main" val="10935236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850" y="0"/>
            <a:ext cx="7886700" cy="886159"/>
          </a:xfrm>
        </p:spPr>
        <p:txBody>
          <a:bodyPr/>
          <a:lstStyle/>
          <a:p>
            <a:r>
              <a:rPr lang="en-US" dirty="0" smtClean="0"/>
              <a:t>Going Forward to Final</a:t>
            </a:r>
            <a:endParaRPr lang="en-US" dirty="0"/>
          </a:p>
        </p:txBody>
      </p:sp>
      <p:sp>
        <p:nvSpPr>
          <p:cNvPr id="10" name="Content Placeholder 9"/>
          <p:cNvSpPr>
            <a:spLocks noGrp="1"/>
          </p:cNvSpPr>
          <p:nvPr>
            <p:ph sz="quarter" idx="12"/>
          </p:nvPr>
        </p:nvSpPr>
        <p:spPr>
          <a:xfrm>
            <a:off x="628650" y="889000"/>
            <a:ext cx="7886700" cy="5600699"/>
          </a:xfrm>
        </p:spPr>
        <p:txBody>
          <a:bodyPr>
            <a:normAutofit lnSpcReduction="10000"/>
          </a:bodyPr>
          <a:lstStyle/>
          <a:p>
            <a:pPr marL="342900" indent="-342900">
              <a:buFont typeface="Arial" panose="020B0604020202020204" pitchFamily="34" charset="0"/>
              <a:buChar char="•"/>
            </a:pPr>
            <a:r>
              <a:rPr lang="en-US" dirty="0" smtClean="0"/>
              <a:t>Resolve any structural issues on the Outline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Fill in the structure with information that matches the Outline</a:t>
            </a:r>
          </a:p>
          <a:p>
            <a:pPr marL="800100" lvl="1" indent="-342900">
              <a:buFont typeface="Arial" panose="020B0604020202020204" pitchFamily="34" charset="0"/>
              <a:buChar char="•"/>
            </a:pPr>
            <a:r>
              <a:rPr lang="en-US" dirty="0" smtClean="0"/>
              <a:t>Solid Topic sentences for each paragraph</a:t>
            </a:r>
          </a:p>
          <a:p>
            <a:pPr marL="800100" lvl="1" indent="-342900">
              <a:buFont typeface="Arial" panose="020B0604020202020204" pitchFamily="34" charset="0"/>
              <a:buChar char="•"/>
            </a:pPr>
            <a:r>
              <a:rPr lang="en-US" dirty="0" smtClean="0"/>
              <a:t>Make sure all supporting sentences “support” the topic sentence</a:t>
            </a:r>
          </a:p>
          <a:p>
            <a:pPr marL="800100" lvl="1" indent="-342900">
              <a:buFont typeface="Arial" panose="020B0604020202020204" pitchFamily="34" charset="0"/>
              <a:buChar char="•"/>
            </a:pPr>
            <a:r>
              <a:rPr lang="en-US" dirty="0" smtClean="0"/>
              <a:t>Conclude </a:t>
            </a:r>
          </a:p>
          <a:p>
            <a:pPr marL="342900" indent="-342900">
              <a:buFont typeface="Arial" panose="020B0604020202020204" pitchFamily="34" charset="0"/>
              <a:buChar char="•"/>
            </a:pPr>
            <a:r>
              <a:rPr lang="en-US" dirty="0" smtClean="0"/>
              <a:t>Generate Abstract, Executive Summary and Conclusion Paragraphs</a:t>
            </a:r>
          </a:p>
          <a:p>
            <a:pPr marL="800100" lvl="1" indent="-342900">
              <a:buFont typeface="Arial" panose="020B0604020202020204" pitchFamily="34" charset="0"/>
              <a:buChar char="•"/>
            </a:pPr>
            <a:r>
              <a:rPr lang="en-US" dirty="0" smtClean="0">
                <a:solidFill>
                  <a:srgbClr val="FFFF00"/>
                </a:solidFill>
              </a:rPr>
              <a:t>Provide checklist for full content</a:t>
            </a:r>
            <a:r>
              <a:rPr lang="en-US" dirty="0">
                <a:solidFill>
                  <a:srgbClr val="FFFF00"/>
                </a:solidFill>
              </a:rPr>
              <a:t> </a:t>
            </a:r>
            <a:r>
              <a:rPr lang="en-US" dirty="0" smtClean="0">
                <a:solidFill>
                  <a:srgbClr val="FFFF00"/>
                </a:solidFill>
              </a:rPr>
              <a:t>(Must turn in with Final for grading)</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Review for grammar  </a:t>
            </a:r>
            <a:r>
              <a:rPr lang="en-US" dirty="0" smtClean="0">
                <a:solidFill>
                  <a:srgbClr val="FFFF00"/>
                </a:solidFill>
              </a:rPr>
              <a:t>[Fill in Grammar checklist]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Relook Abstract, Executive Summary and Conclusion before turning in </a:t>
            </a:r>
          </a:p>
          <a:p>
            <a:pPr marL="342900" indent="-342900">
              <a:buFont typeface="Arial" panose="020B0604020202020204" pitchFamily="34" charset="0"/>
              <a:buChar char="•"/>
            </a:pPr>
            <a:r>
              <a:rPr lang="en-US" dirty="0" smtClean="0"/>
              <a:t>Always check TII score….</a:t>
            </a:r>
          </a:p>
          <a:p>
            <a:pPr marL="342900" indent="-342900">
              <a:buFont typeface="Arial" panose="020B0604020202020204" pitchFamily="34" charset="0"/>
              <a:buChar char="•"/>
            </a:pPr>
            <a:r>
              <a:rPr lang="en-US" dirty="0" smtClean="0"/>
              <a:t>Make sure you have full IEEE citations for each major support item</a:t>
            </a:r>
          </a:p>
        </p:txBody>
      </p:sp>
      <p:sp>
        <p:nvSpPr>
          <p:cNvPr id="12" name="Text Placeholder 11"/>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8640631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Expanding the Product Proposal for a Final Paper</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997801477"/>
              </p:ext>
            </p:extLst>
          </p:nvPr>
        </p:nvGraphicFramePr>
        <p:xfrm>
          <a:off x="757382" y="921537"/>
          <a:ext cx="7387935" cy="5859521"/>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000" b="1" dirty="0" smtClean="0"/>
                        <a:t>1.</a:t>
                      </a:r>
                      <a:r>
                        <a:rPr lang="en-US" sz="1000" b="1" baseline="0" dirty="0" smtClean="0"/>
                        <a:t> </a:t>
                      </a:r>
                      <a:r>
                        <a:rPr lang="en-US" sz="1000" b="1" dirty="0" smtClean="0"/>
                        <a:t>Abstract</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page max</a:t>
                      </a:r>
                      <a:endParaRPr lang="en-US" sz="1000" dirty="0"/>
                    </a:p>
                  </a:txBody>
                  <a:tcPr>
                    <a:solidFill>
                      <a:srgbClr val="FF0000"/>
                    </a:solidFill>
                  </a:tcPr>
                </a:tc>
                <a:tc>
                  <a:txBody>
                    <a:bodyPr/>
                    <a:lstStyle/>
                    <a:p>
                      <a:r>
                        <a:rPr lang="en-US" sz="1000" dirty="0" smtClean="0"/>
                        <a:t>½ page max</a:t>
                      </a:r>
                      <a:endParaRPr lang="en-US" sz="1000" dirty="0"/>
                    </a:p>
                  </a:txBody>
                  <a:tcPr/>
                </a:tc>
                <a:tc>
                  <a:txBody>
                    <a:bodyPr/>
                    <a:lstStyle/>
                    <a:p>
                      <a:r>
                        <a:rPr lang="en-US" sz="1000" dirty="0" smtClean="0"/>
                        <a:t>1. Abstract</a:t>
                      </a:r>
                      <a:endParaRPr lang="en-US" sz="1000" dirty="0"/>
                    </a:p>
                  </a:txBody>
                  <a:tcPr>
                    <a:solidFill>
                      <a:srgbClr val="FFFF00"/>
                    </a:solidFill>
                  </a:tcPr>
                </a:tc>
              </a:tr>
              <a:tr h="403339">
                <a:tc>
                  <a:txBody>
                    <a:bodyPr/>
                    <a:lstStyle/>
                    <a:p>
                      <a:r>
                        <a:rPr lang="en-US" sz="1000" b="1" dirty="0" smtClean="0"/>
                        <a:t>2. Executive</a:t>
                      </a:r>
                      <a:r>
                        <a:rPr lang="en-US" sz="1000" b="1" baseline="0" dirty="0" smtClean="0"/>
                        <a:t> Summary</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to 1 page</a:t>
                      </a:r>
                      <a:endParaRPr lang="en-US" sz="1000" dirty="0"/>
                    </a:p>
                  </a:txBody>
                  <a:tcPr>
                    <a:solidFill>
                      <a:srgbClr val="FF0000"/>
                    </a:solidFill>
                  </a:tcPr>
                </a:tc>
                <a:tc>
                  <a:txBody>
                    <a:bodyPr/>
                    <a:lstStyle/>
                    <a:p>
                      <a:r>
                        <a:rPr lang="en-US" sz="1000" dirty="0" smtClean="0"/>
                        <a:t>½ to 1</a:t>
                      </a:r>
                      <a:r>
                        <a:rPr lang="en-US" sz="1000" baseline="0" dirty="0" smtClean="0"/>
                        <a:t> page</a:t>
                      </a:r>
                      <a:endParaRPr lang="en-US" sz="1000" dirty="0"/>
                    </a:p>
                  </a:txBody>
                  <a:tcPr/>
                </a:tc>
                <a:tc>
                  <a:txBody>
                    <a:bodyPr/>
                    <a:lstStyle/>
                    <a:p>
                      <a:r>
                        <a:rPr lang="en-US" sz="1000" dirty="0" smtClean="0"/>
                        <a:t>2.Executive</a:t>
                      </a:r>
                      <a:r>
                        <a:rPr lang="en-US" sz="1000" baseline="0" dirty="0" smtClean="0"/>
                        <a:t> Summary</a:t>
                      </a:r>
                      <a:endParaRPr lang="en-US" sz="10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r>
                        <a:rPr lang="en-US" sz="1000" dirty="0" smtClean="0"/>
                        <a:t>3.0 Product Description (ex.)</a:t>
                      </a:r>
                    </a:p>
                    <a:p>
                      <a:r>
                        <a:rPr lang="en-US" sz="1000" dirty="0" smtClean="0"/>
                        <a:t>3.1  System</a:t>
                      </a:r>
                      <a:r>
                        <a:rPr lang="en-US" sz="1000" baseline="0" dirty="0" smtClean="0"/>
                        <a:t>  Description (ex)</a:t>
                      </a:r>
                    </a:p>
                    <a:p>
                      <a:r>
                        <a:rPr lang="en-US" sz="1000" baseline="0" dirty="0" smtClean="0"/>
                        <a:t>3.2  Key technologies </a:t>
                      </a:r>
                    </a:p>
                    <a:p>
                      <a:r>
                        <a:rPr lang="en-US" sz="1000" baseline="0" dirty="0" smtClean="0"/>
                        <a:t>3.3  Functional Description (ex.)</a:t>
                      </a:r>
                      <a:endParaRPr lang="en-US" sz="1000" dirty="0" smtClean="0"/>
                    </a:p>
                    <a:p>
                      <a:endParaRPr lang="en-US" sz="10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r>
                        <a:rPr lang="en-US" sz="1000" dirty="0" smtClean="0"/>
                        <a:t>4.0</a:t>
                      </a:r>
                      <a:r>
                        <a:rPr lang="en-US" sz="1000" baseline="0" dirty="0" smtClean="0"/>
                        <a:t> Mkt </a:t>
                      </a:r>
                      <a:r>
                        <a:rPr lang="en-US" sz="1000" baseline="0" dirty="0" err="1" smtClean="0"/>
                        <a:t>Rsch</a:t>
                      </a:r>
                      <a:endParaRPr lang="en-US" sz="1000" baseline="0" dirty="0" smtClean="0"/>
                    </a:p>
                    <a:p>
                      <a:r>
                        <a:rPr lang="en-US" sz="1000" baseline="0" dirty="0" smtClean="0"/>
                        <a:t>4.1 Market</a:t>
                      </a:r>
                    </a:p>
                    <a:p>
                      <a:r>
                        <a:rPr lang="en-US" sz="1000" baseline="0" dirty="0" smtClean="0"/>
                        <a:t>4.2 Competitors</a:t>
                      </a:r>
                    </a:p>
                    <a:p>
                      <a:r>
                        <a:rPr lang="en-US" sz="1000" baseline="0" dirty="0" smtClean="0"/>
                        <a:t>4.3  Differentiators</a:t>
                      </a:r>
                      <a:endParaRPr lang="en-US" sz="1000" dirty="0"/>
                    </a:p>
                  </a:txBody>
                  <a:tcPr>
                    <a:solidFill>
                      <a:srgbClr val="FFFF00"/>
                    </a:solidFill>
                  </a:tcPr>
                </a:tc>
              </a:tr>
              <a:tr h="430965">
                <a:tc>
                  <a:txBody>
                    <a:bodyPr/>
                    <a:lstStyle/>
                    <a:p>
                      <a:r>
                        <a:rPr lang="en-US" sz="1000" b="1" dirty="0" smtClean="0"/>
                        <a:t>5. Finance and Economics</a:t>
                      </a:r>
                      <a:endParaRPr lang="en-US" sz="1000" b="1" dirty="0"/>
                    </a:p>
                  </a:txBody>
                  <a:tcPr>
                    <a:solidFill>
                      <a:srgbClr val="FFFF00"/>
                    </a:solidFill>
                  </a:tcPr>
                </a:tc>
                <a:tc>
                  <a:txBody>
                    <a:bodyPr/>
                    <a:lstStyle/>
                    <a:p>
                      <a:r>
                        <a:rPr lang="en-US" sz="1000" dirty="0" smtClean="0"/>
                        <a:t>Short paragraph</a:t>
                      </a:r>
                      <a:endParaRPr lang="en-US" sz="1000" dirty="0"/>
                    </a:p>
                  </a:txBody>
                  <a:tcPr/>
                </a:tc>
                <a:tc>
                  <a:txBody>
                    <a:bodyPr/>
                    <a:lstStyle/>
                    <a:p>
                      <a:r>
                        <a:rPr lang="en-US" sz="1000" dirty="0" smtClean="0"/>
                        <a:t>½ to </a:t>
                      </a:r>
                      <a:r>
                        <a:rPr lang="en-US" sz="1000" baseline="0" dirty="0" smtClean="0"/>
                        <a:t> 1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000" b="1" dirty="0" smtClean="0"/>
                        <a:t>6. Management</a:t>
                      </a:r>
                      <a:r>
                        <a:rPr lang="en-US" sz="1000" b="1" baseline="0" dirty="0" smtClean="0"/>
                        <a:t> Team</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30965">
                <a:tc>
                  <a:txBody>
                    <a:bodyPr/>
                    <a:lstStyle/>
                    <a:p>
                      <a:r>
                        <a:rPr lang="en-US" sz="1000" b="1" dirty="0" smtClean="0"/>
                        <a:t>7. Risks and Assumptions</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a:t>
                      </a:r>
                      <a:r>
                        <a:rPr lang="en-US" sz="1000" baseline="0" dirty="0" smtClean="0"/>
                        <a:t>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r>
                        <a:rPr lang="en-US" sz="1000" dirty="0" smtClean="0"/>
                        <a:t>8. </a:t>
                      </a:r>
                      <a:r>
                        <a:rPr lang="en-US" sz="1000" dirty="0" err="1" smtClean="0"/>
                        <a:t>Concl</a:t>
                      </a:r>
                      <a:r>
                        <a:rPr lang="en-US" sz="1000" dirty="0" smtClean="0"/>
                        <a:t>/</a:t>
                      </a:r>
                      <a:r>
                        <a:rPr lang="en-US" sz="1000" baseline="0" dirty="0" smtClean="0"/>
                        <a:t> Rec’s</a:t>
                      </a:r>
                    </a:p>
                    <a:p>
                      <a:r>
                        <a:rPr lang="en-US" sz="1000" baseline="0" dirty="0" smtClean="0"/>
                        <a:t>8.1 Useful features </a:t>
                      </a:r>
                    </a:p>
                    <a:p>
                      <a:r>
                        <a:rPr lang="en-US" sz="1000" baseline="0" dirty="0" smtClean="0"/>
                        <a:t>8.2 Recommended action </a:t>
                      </a:r>
                      <a:endParaRPr lang="en-US" sz="1000" dirty="0"/>
                    </a:p>
                  </a:txBody>
                  <a:tcPr>
                    <a:solidFill>
                      <a:srgbClr val="FFFF00"/>
                    </a:solidFill>
                  </a:tcPr>
                </a:tc>
              </a:tr>
              <a:tr h="403339">
                <a:tc>
                  <a:txBody>
                    <a:bodyPr/>
                    <a:lstStyle/>
                    <a:p>
                      <a:r>
                        <a:rPr lang="en-US" sz="1000" b="1" dirty="0" smtClean="0"/>
                        <a:t>A. Sources</a:t>
                      </a:r>
                      <a:endParaRPr lang="en-US" sz="1000" b="1" dirty="0"/>
                    </a:p>
                  </a:txBody>
                  <a:tcPr>
                    <a:solidFill>
                      <a:srgbClr val="FFFF00"/>
                    </a:solidFill>
                  </a:tcPr>
                </a:tc>
                <a:tc>
                  <a:txBody>
                    <a:bodyPr/>
                    <a:lstStyle/>
                    <a:p>
                      <a:r>
                        <a:rPr lang="en-US" sz="1000" dirty="0" smtClean="0"/>
                        <a:t>Not Applicable</a:t>
                      </a:r>
                      <a:endParaRPr lang="en-US" sz="1000" dirty="0"/>
                    </a:p>
                  </a:txBody>
                  <a:tcPr/>
                </a:tc>
                <a:tc>
                  <a:txBody>
                    <a:bodyPr/>
                    <a:lstStyle/>
                    <a:p>
                      <a:r>
                        <a:rPr lang="en-US" sz="1000" dirty="0" smtClean="0"/>
                        <a:t>½ to 1 page</a:t>
                      </a:r>
                      <a:endParaRPr lang="en-US" sz="1000" dirty="0"/>
                    </a:p>
                  </a:txBody>
                  <a:tcPr>
                    <a:solidFill>
                      <a:srgbClr val="FFFF00"/>
                    </a:solidFill>
                  </a:tcPr>
                </a:tc>
                <a:tc>
                  <a:txBody>
                    <a:bodyPr/>
                    <a:lstStyle/>
                    <a:p>
                      <a:r>
                        <a:rPr lang="en-US" sz="1000" dirty="0" smtClean="0"/>
                        <a:t>½ to 1 page</a:t>
                      </a:r>
                      <a:endParaRPr lang="en-US" sz="1000" dirty="0"/>
                    </a:p>
                  </a:txBody>
                  <a:tcPr/>
                </a:tc>
                <a:tc>
                  <a:txBody>
                    <a:bodyPr/>
                    <a:lstStyle/>
                    <a:p>
                      <a:endParaRPr lang="en-US" sz="1000" dirty="0"/>
                    </a:p>
                  </a:txBody>
                  <a:tcPr>
                    <a:solidFill>
                      <a:srgbClr val="FFFF00"/>
                    </a:solidFill>
                  </a:tcPr>
                </a:tc>
              </a:tr>
            </a:tbl>
          </a:graphicData>
        </a:graphic>
      </p:graphicFrame>
    </p:spTree>
    <p:extLst>
      <p:ext uri="{BB962C8B-B14F-4D97-AF65-F5344CB8AC3E}">
        <p14:creationId xmlns:p14="http://schemas.microsoft.com/office/powerpoint/2010/main" val="2931711602"/>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25" y="854075"/>
            <a:ext cx="8439150" cy="583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28650" y="99468"/>
            <a:ext cx="7886700" cy="886159"/>
          </a:xfrm>
        </p:spPr>
        <p:txBody>
          <a:bodyPr>
            <a:normAutofit fontScale="90000"/>
          </a:bodyPr>
          <a:lstStyle/>
          <a:p>
            <a:r>
              <a:rPr lang="en-US" dirty="0" smtClean="0"/>
              <a:t>Product Proposal Checklist</a:t>
            </a:r>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4597773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5436" y="227985"/>
            <a:ext cx="5206801" cy="1637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56" y="3173634"/>
            <a:ext cx="6398751" cy="36843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56" y="227985"/>
            <a:ext cx="3762082" cy="2945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9441" y="4255731"/>
            <a:ext cx="2362796" cy="2602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01766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248405"/>
            <a:ext cx="7886700" cy="886159"/>
          </a:xfrm>
        </p:spPr>
        <p:txBody>
          <a:bodyPr>
            <a:noAutofit/>
          </a:bodyPr>
          <a:lstStyle/>
          <a:p>
            <a:pPr algn="ctr"/>
            <a:r>
              <a:rPr lang="en-US" sz="3600" dirty="0" smtClean="0"/>
              <a:t>Framework for Research </a:t>
            </a:r>
            <a:br>
              <a:rPr lang="en-US" sz="3600" dirty="0" smtClean="0"/>
            </a:br>
            <a:r>
              <a:rPr lang="en-US" sz="3600" dirty="0" smtClean="0"/>
              <a:t>Option #2</a:t>
            </a:r>
            <a:endParaRPr lang="en-US" sz="3600" dirty="0"/>
          </a:p>
        </p:txBody>
      </p:sp>
      <p:sp>
        <p:nvSpPr>
          <p:cNvPr id="4" name="Trapezoid 3"/>
          <p:cNvSpPr/>
          <p:nvPr/>
        </p:nvSpPr>
        <p:spPr>
          <a:xfrm rot="10800000">
            <a:off x="2715208" y="1236515"/>
            <a:ext cx="3437940" cy="2369130"/>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rapezoid 4"/>
          <p:cNvSpPr/>
          <p:nvPr/>
        </p:nvSpPr>
        <p:spPr>
          <a:xfrm>
            <a:off x="2715202" y="4198017"/>
            <a:ext cx="3437946" cy="2376054"/>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3303037" y="3605646"/>
            <a:ext cx="2245714" cy="727364"/>
          </a:xfrm>
          <a:prstGeom prst="rect">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3490603" y="1369231"/>
            <a:ext cx="2067791" cy="369332"/>
          </a:xfrm>
          <a:prstGeom prst="rect">
            <a:avLst/>
          </a:prstGeom>
          <a:noFill/>
        </p:spPr>
        <p:txBody>
          <a:bodyPr wrap="square" rtlCol="0">
            <a:spAutoFit/>
          </a:bodyPr>
          <a:lstStyle/>
          <a:p>
            <a:pPr algn="ctr"/>
            <a:r>
              <a:rPr lang="en-US" dirty="0" smtClean="0">
                <a:solidFill>
                  <a:prstClr val="white"/>
                </a:solidFill>
              </a:rPr>
              <a:t>Area of Research</a:t>
            </a:r>
            <a:endParaRPr lang="en-US" dirty="0">
              <a:solidFill>
                <a:prstClr val="white"/>
              </a:solidFill>
            </a:endParaRPr>
          </a:p>
        </p:txBody>
      </p:sp>
      <p:sp>
        <p:nvSpPr>
          <p:cNvPr id="8" name="TextBox 7"/>
          <p:cNvSpPr txBox="1"/>
          <p:nvPr/>
        </p:nvSpPr>
        <p:spPr>
          <a:xfrm>
            <a:off x="2921542" y="1970990"/>
            <a:ext cx="3040719" cy="646331"/>
          </a:xfrm>
          <a:prstGeom prst="rect">
            <a:avLst/>
          </a:prstGeom>
          <a:noFill/>
        </p:spPr>
        <p:txBody>
          <a:bodyPr wrap="square" rtlCol="0">
            <a:spAutoFit/>
          </a:bodyPr>
          <a:lstStyle/>
          <a:p>
            <a:pPr algn="ctr"/>
            <a:r>
              <a:rPr lang="en-US" dirty="0" smtClean="0">
                <a:solidFill>
                  <a:prstClr val="white"/>
                </a:solidFill>
              </a:rPr>
              <a:t>Specific Topic </a:t>
            </a:r>
          </a:p>
          <a:p>
            <a:pPr algn="ctr"/>
            <a:r>
              <a:rPr lang="en-US" dirty="0" smtClean="0">
                <a:solidFill>
                  <a:prstClr val="white"/>
                </a:solidFill>
              </a:rPr>
              <a:t>(Describe Specific Research</a:t>
            </a:r>
            <a:endParaRPr lang="en-US" dirty="0">
              <a:solidFill>
                <a:prstClr val="white"/>
              </a:solidFill>
            </a:endParaRPr>
          </a:p>
        </p:txBody>
      </p:sp>
      <p:sp>
        <p:nvSpPr>
          <p:cNvPr id="9" name="TextBox 8"/>
          <p:cNvSpPr txBox="1"/>
          <p:nvPr/>
        </p:nvSpPr>
        <p:spPr>
          <a:xfrm>
            <a:off x="3462714" y="2837995"/>
            <a:ext cx="2067791" cy="369332"/>
          </a:xfrm>
          <a:prstGeom prst="rect">
            <a:avLst/>
          </a:prstGeom>
          <a:noFill/>
        </p:spPr>
        <p:txBody>
          <a:bodyPr wrap="square" rtlCol="0">
            <a:spAutoFit/>
          </a:bodyPr>
          <a:lstStyle/>
          <a:p>
            <a:pPr algn="ctr"/>
            <a:r>
              <a:rPr lang="en-US" dirty="0" smtClean="0">
                <a:solidFill>
                  <a:prstClr val="white"/>
                </a:solidFill>
              </a:rPr>
              <a:t>Criteria for Analysis</a:t>
            </a:r>
            <a:endParaRPr lang="en-US" dirty="0">
              <a:solidFill>
                <a:prstClr val="white"/>
              </a:solidFill>
            </a:endParaRPr>
          </a:p>
        </p:txBody>
      </p:sp>
      <p:sp>
        <p:nvSpPr>
          <p:cNvPr id="10" name="TextBox 9"/>
          <p:cNvSpPr txBox="1"/>
          <p:nvPr/>
        </p:nvSpPr>
        <p:spPr>
          <a:xfrm>
            <a:off x="3792048" y="3826226"/>
            <a:ext cx="1267691" cy="369332"/>
          </a:xfrm>
          <a:prstGeom prst="rect">
            <a:avLst/>
          </a:prstGeom>
          <a:solidFill>
            <a:schemeClr val="accent2"/>
          </a:solidFill>
        </p:spPr>
        <p:txBody>
          <a:bodyPr wrap="square" rtlCol="0">
            <a:spAutoFit/>
          </a:bodyPr>
          <a:lstStyle/>
          <a:p>
            <a:pPr algn="ctr"/>
            <a:r>
              <a:rPr lang="en-US" dirty="0" smtClean="0">
                <a:solidFill>
                  <a:prstClr val="white"/>
                </a:solidFill>
              </a:rPr>
              <a:t>ANALYSIS</a:t>
            </a:r>
            <a:endParaRPr lang="en-US" dirty="0">
              <a:solidFill>
                <a:prstClr val="white"/>
              </a:solidFill>
            </a:endParaRPr>
          </a:p>
        </p:txBody>
      </p:sp>
      <p:sp>
        <p:nvSpPr>
          <p:cNvPr id="11" name="TextBox 10"/>
          <p:cNvSpPr txBox="1"/>
          <p:nvPr/>
        </p:nvSpPr>
        <p:spPr>
          <a:xfrm>
            <a:off x="3408005" y="4596103"/>
            <a:ext cx="2067791" cy="646331"/>
          </a:xfrm>
          <a:prstGeom prst="rect">
            <a:avLst/>
          </a:prstGeom>
          <a:noFill/>
        </p:spPr>
        <p:txBody>
          <a:bodyPr wrap="square" rtlCol="0">
            <a:spAutoFit/>
          </a:bodyPr>
          <a:lstStyle/>
          <a:p>
            <a:pPr algn="ctr"/>
            <a:r>
              <a:rPr lang="en-US" dirty="0" smtClean="0">
                <a:solidFill>
                  <a:prstClr val="white"/>
                </a:solidFill>
              </a:rPr>
              <a:t>Results and Implications</a:t>
            </a:r>
            <a:endParaRPr lang="en-US" dirty="0">
              <a:solidFill>
                <a:prstClr val="white"/>
              </a:solidFill>
            </a:endParaRPr>
          </a:p>
        </p:txBody>
      </p:sp>
      <p:sp>
        <p:nvSpPr>
          <p:cNvPr id="12" name="TextBox 11"/>
          <p:cNvSpPr txBox="1"/>
          <p:nvPr/>
        </p:nvSpPr>
        <p:spPr>
          <a:xfrm>
            <a:off x="3303038" y="5850264"/>
            <a:ext cx="2255356" cy="646331"/>
          </a:xfrm>
          <a:prstGeom prst="rect">
            <a:avLst/>
          </a:prstGeom>
          <a:noFill/>
        </p:spPr>
        <p:txBody>
          <a:bodyPr wrap="square" rtlCol="0">
            <a:spAutoFit/>
          </a:bodyPr>
          <a:lstStyle/>
          <a:p>
            <a:pPr algn="ctr"/>
            <a:r>
              <a:rPr lang="en-US" dirty="0" smtClean="0">
                <a:solidFill>
                  <a:prstClr val="white"/>
                </a:solidFill>
              </a:rPr>
              <a:t>Conclusions  &amp;Recommendations</a:t>
            </a:r>
            <a:endParaRPr lang="en-US" dirty="0">
              <a:solidFill>
                <a:prstClr val="white"/>
              </a:solidFill>
            </a:endParaRPr>
          </a:p>
        </p:txBody>
      </p:sp>
      <p:sp>
        <p:nvSpPr>
          <p:cNvPr id="3" name="TextBox 2"/>
          <p:cNvSpPr txBox="1"/>
          <p:nvPr/>
        </p:nvSpPr>
        <p:spPr>
          <a:xfrm>
            <a:off x="251078" y="2953347"/>
            <a:ext cx="2670464" cy="1569660"/>
          </a:xfrm>
          <a:prstGeom prst="rect">
            <a:avLst/>
          </a:prstGeom>
          <a:noFill/>
          <a:ln>
            <a:solidFill>
              <a:schemeClr val="bg1"/>
            </a:solidFill>
          </a:ln>
        </p:spPr>
        <p:txBody>
          <a:bodyPr wrap="square" rtlCol="0">
            <a:spAutoFit/>
          </a:bodyPr>
          <a:lstStyle/>
          <a:p>
            <a:r>
              <a:rPr lang="en-US" sz="2400" dirty="0" smtClean="0">
                <a:solidFill>
                  <a:prstClr val="white"/>
                </a:solidFill>
              </a:rPr>
              <a:t>Research is a fluid.</a:t>
            </a:r>
          </a:p>
          <a:p>
            <a:r>
              <a:rPr lang="en-US" sz="2400" dirty="0" smtClean="0">
                <a:solidFill>
                  <a:prstClr val="white"/>
                </a:solidFill>
              </a:rPr>
              <a:t>It has the form of the container you choose.</a:t>
            </a:r>
            <a:endParaRPr lang="en-US" sz="2400" dirty="0">
              <a:solidFill>
                <a:prstClr val="white"/>
              </a:solidFill>
            </a:endParaRPr>
          </a:p>
        </p:txBody>
      </p:sp>
      <p:sp>
        <p:nvSpPr>
          <p:cNvPr id="13" name="Rectangle 12"/>
          <p:cNvSpPr/>
          <p:nvPr/>
        </p:nvSpPr>
        <p:spPr>
          <a:xfrm>
            <a:off x="6153155" y="1738563"/>
            <a:ext cx="2766910" cy="3693319"/>
          </a:xfrm>
          <a:prstGeom prst="rect">
            <a:avLst/>
          </a:prstGeom>
          <a:ln>
            <a:solidFill>
              <a:schemeClr val="bg1"/>
            </a:solidFill>
          </a:ln>
        </p:spPr>
        <p:txBody>
          <a:bodyPr wrap="square">
            <a:spAutoFit/>
          </a:bodyPr>
          <a:lstStyle/>
          <a:p>
            <a:r>
              <a:rPr lang="en-US" dirty="0" smtClean="0">
                <a:solidFill>
                  <a:prstClr val="white"/>
                </a:solidFill>
              </a:rPr>
              <a:t>The “container” is the Analysis Process you choose:</a:t>
            </a:r>
          </a:p>
          <a:p>
            <a:r>
              <a:rPr lang="en-US" dirty="0" smtClean="0">
                <a:solidFill>
                  <a:prstClr val="white"/>
                </a:solidFill>
              </a:rPr>
              <a:t>-Compare multiple technologies by measuring their performance in a consistent “test” process  (Comparative Analysis)</a:t>
            </a:r>
          </a:p>
          <a:p>
            <a:r>
              <a:rPr lang="en-US" dirty="0" smtClean="0">
                <a:solidFill>
                  <a:prstClr val="white"/>
                </a:solidFill>
              </a:rPr>
              <a:t>-Measure a single technology’s ability to perform a previously unachievable “test” (Feasibility Study)</a:t>
            </a:r>
            <a:endParaRPr lang="en-US" dirty="0">
              <a:solidFill>
                <a:prstClr val="white"/>
              </a:solidFill>
            </a:endParaRPr>
          </a:p>
        </p:txBody>
      </p:sp>
    </p:spTree>
    <p:extLst>
      <p:ext uri="{BB962C8B-B14F-4D97-AF65-F5344CB8AC3E}">
        <p14:creationId xmlns:p14="http://schemas.microsoft.com/office/powerpoint/2010/main" val="25166478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248405"/>
            <a:ext cx="7886700" cy="886159"/>
          </a:xfrm>
        </p:spPr>
        <p:txBody>
          <a:bodyPr/>
          <a:lstStyle/>
          <a:p>
            <a:r>
              <a:rPr lang="en-US" dirty="0" smtClean="0"/>
              <a:t>Framework for Research </a:t>
            </a:r>
            <a:endParaRPr lang="en-US" dirty="0"/>
          </a:p>
        </p:txBody>
      </p:sp>
      <p:sp>
        <p:nvSpPr>
          <p:cNvPr id="4" name="Trapezoid 3"/>
          <p:cNvSpPr/>
          <p:nvPr/>
        </p:nvSpPr>
        <p:spPr>
          <a:xfrm rot="10800000">
            <a:off x="725629" y="1153389"/>
            <a:ext cx="2982191" cy="2369128"/>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rapezoid 4"/>
          <p:cNvSpPr/>
          <p:nvPr/>
        </p:nvSpPr>
        <p:spPr>
          <a:xfrm>
            <a:off x="725630" y="4249882"/>
            <a:ext cx="2982191" cy="2376054"/>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26573" y="3522518"/>
            <a:ext cx="1766454" cy="727364"/>
          </a:xfrm>
          <a:prstGeom prst="rect">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75904" y="1286103"/>
            <a:ext cx="2067791" cy="369332"/>
          </a:xfrm>
          <a:prstGeom prst="rect">
            <a:avLst/>
          </a:prstGeom>
          <a:noFill/>
        </p:spPr>
        <p:txBody>
          <a:bodyPr wrap="square" rtlCol="0">
            <a:spAutoFit/>
          </a:bodyPr>
          <a:lstStyle/>
          <a:p>
            <a:pPr algn="ctr"/>
            <a:r>
              <a:rPr lang="en-US" dirty="0" smtClean="0">
                <a:solidFill>
                  <a:srgbClr val="FF0000"/>
                </a:solidFill>
              </a:rPr>
              <a:t>Area of Research</a:t>
            </a:r>
            <a:endParaRPr lang="en-US" dirty="0">
              <a:solidFill>
                <a:srgbClr val="FF0000"/>
              </a:solidFill>
            </a:endParaRPr>
          </a:p>
        </p:txBody>
      </p:sp>
      <p:sp>
        <p:nvSpPr>
          <p:cNvPr id="8" name="TextBox 7"/>
          <p:cNvSpPr txBox="1"/>
          <p:nvPr/>
        </p:nvSpPr>
        <p:spPr>
          <a:xfrm>
            <a:off x="1222662" y="1887862"/>
            <a:ext cx="2067791" cy="369332"/>
          </a:xfrm>
          <a:prstGeom prst="rect">
            <a:avLst/>
          </a:prstGeom>
          <a:noFill/>
        </p:spPr>
        <p:txBody>
          <a:bodyPr wrap="square" rtlCol="0">
            <a:spAutoFit/>
          </a:bodyPr>
          <a:lstStyle/>
          <a:p>
            <a:pPr algn="ctr"/>
            <a:r>
              <a:rPr lang="en-US" dirty="0" smtClean="0">
                <a:solidFill>
                  <a:srgbClr val="FF0000"/>
                </a:solidFill>
              </a:rPr>
              <a:t>Specific Topic </a:t>
            </a:r>
            <a:endParaRPr lang="en-US" dirty="0">
              <a:solidFill>
                <a:srgbClr val="FF0000"/>
              </a:solidFill>
            </a:endParaRPr>
          </a:p>
        </p:txBody>
      </p:sp>
      <p:sp>
        <p:nvSpPr>
          <p:cNvPr id="9" name="TextBox 8"/>
          <p:cNvSpPr txBox="1"/>
          <p:nvPr/>
        </p:nvSpPr>
        <p:spPr>
          <a:xfrm>
            <a:off x="1222663" y="2570201"/>
            <a:ext cx="2067791" cy="369332"/>
          </a:xfrm>
          <a:prstGeom prst="rect">
            <a:avLst/>
          </a:prstGeom>
          <a:noFill/>
        </p:spPr>
        <p:txBody>
          <a:bodyPr wrap="square" rtlCol="0">
            <a:spAutoFit/>
          </a:bodyPr>
          <a:lstStyle/>
          <a:p>
            <a:pPr algn="ctr"/>
            <a:r>
              <a:rPr lang="en-US" dirty="0" smtClean="0">
                <a:solidFill>
                  <a:srgbClr val="FF0000"/>
                </a:solidFill>
              </a:rPr>
              <a:t>Criteria for Analysis</a:t>
            </a:r>
            <a:endParaRPr lang="en-US" dirty="0">
              <a:solidFill>
                <a:srgbClr val="FF0000"/>
              </a:solidFill>
            </a:endParaRPr>
          </a:p>
        </p:txBody>
      </p:sp>
      <p:sp>
        <p:nvSpPr>
          <p:cNvPr id="10" name="TextBox 9"/>
          <p:cNvSpPr txBox="1"/>
          <p:nvPr/>
        </p:nvSpPr>
        <p:spPr>
          <a:xfrm>
            <a:off x="1575954" y="3743098"/>
            <a:ext cx="1267691" cy="369332"/>
          </a:xfrm>
          <a:prstGeom prst="rect">
            <a:avLst/>
          </a:prstGeom>
          <a:solidFill>
            <a:schemeClr val="accent2"/>
          </a:solidFill>
        </p:spPr>
        <p:txBody>
          <a:bodyPr wrap="square" rtlCol="0">
            <a:spAutoFit/>
          </a:bodyPr>
          <a:lstStyle/>
          <a:p>
            <a:pPr algn="ctr"/>
            <a:r>
              <a:rPr lang="en-US" dirty="0" smtClean="0">
                <a:solidFill>
                  <a:schemeClr val="bg1"/>
                </a:solidFill>
              </a:rPr>
              <a:t>ANALYSIS</a:t>
            </a:r>
            <a:endParaRPr lang="en-US" dirty="0">
              <a:solidFill>
                <a:schemeClr val="bg1"/>
              </a:solidFill>
            </a:endParaRPr>
          </a:p>
        </p:txBody>
      </p:sp>
      <p:sp>
        <p:nvSpPr>
          <p:cNvPr id="11" name="TextBox 10"/>
          <p:cNvSpPr txBox="1"/>
          <p:nvPr/>
        </p:nvSpPr>
        <p:spPr>
          <a:xfrm>
            <a:off x="1222663" y="4755571"/>
            <a:ext cx="2067791" cy="646331"/>
          </a:xfrm>
          <a:prstGeom prst="rect">
            <a:avLst/>
          </a:prstGeom>
          <a:noFill/>
        </p:spPr>
        <p:txBody>
          <a:bodyPr wrap="square" rtlCol="0">
            <a:spAutoFit/>
          </a:bodyPr>
          <a:lstStyle/>
          <a:p>
            <a:pPr algn="ctr"/>
            <a:r>
              <a:rPr lang="en-US" dirty="0" smtClean="0">
                <a:solidFill>
                  <a:schemeClr val="bg1"/>
                </a:solidFill>
              </a:rPr>
              <a:t>Results and Implications</a:t>
            </a:r>
            <a:endParaRPr lang="en-US" dirty="0">
              <a:solidFill>
                <a:schemeClr val="bg1"/>
              </a:solidFill>
            </a:endParaRPr>
          </a:p>
        </p:txBody>
      </p:sp>
      <p:sp>
        <p:nvSpPr>
          <p:cNvPr id="12" name="TextBox 11"/>
          <p:cNvSpPr txBox="1"/>
          <p:nvPr/>
        </p:nvSpPr>
        <p:spPr>
          <a:xfrm>
            <a:off x="1222663" y="5767136"/>
            <a:ext cx="2067791" cy="646331"/>
          </a:xfrm>
          <a:prstGeom prst="rect">
            <a:avLst/>
          </a:prstGeom>
          <a:noFill/>
        </p:spPr>
        <p:txBody>
          <a:bodyPr wrap="square" rtlCol="0">
            <a:spAutoFit/>
          </a:bodyPr>
          <a:lstStyle/>
          <a:p>
            <a:pPr algn="ctr"/>
            <a:r>
              <a:rPr lang="en-US" dirty="0" smtClean="0">
                <a:solidFill>
                  <a:schemeClr val="bg1"/>
                </a:solidFill>
              </a:rPr>
              <a:t>Conclusions Recommendations</a:t>
            </a:r>
            <a:endParaRPr lang="en-US" dirty="0">
              <a:solidFill>
                <a:schemeClr val="bg1"/>
              </a:solidFill>
            </a:endParaRPr>
          </a:p>
        </p:txBody>
      </p:sp>
      <p:sp>
        <p:nvSpPr>
          <p:cNvPr id="3" name="TextBox 2"/>
          <p:cNvSpPr txBox="1"/>
          <p:nvPr/>
        </p:nvSpPr>
        <p:spPr>
          <a:xfrm>
            <a:off x="4267200" y="1153389"/>
            <a:ext cx="4140200" cy="3785652"/>
          </a:xfrm>
          <a:prstGeom prst="rect">
            <a:avLst/>
          </a:prstGeom>
          <a:noFill/>
        </p:spPr>
        <p:txBody>
          <a:bodyPr wrap="square" rtlCol="0">
            <a:spAutoFit/>
          </a:bodyPr>
          <a:lstStyle/>
          <a:p>
            <a:r>
              <a:rPr lang="en-US" sz="2000" dirty="0" smtClean="0">
                <a:solidFill>
                  <a:srgbClr val="FFFF00"/>
                </a:solidFill>
              </a:rPr>
              <a:t>Example: Deep Learning Applied to Defect Detection for Electronics</a:t>
            </a:r>
          </a:p>
          <a:p>
            <a:pPr marL="457200" indent="-457200">
              <a:buAutoNum type="arabicPeriod"/>
            </a:pPr>
            <a:r>
              <a:rPr lang="en-US" sz="2000" dirty="0" smtClean="0">
                <a:solidFill>
                  <a:srgbClr val="FFFF00"/>
                </a:solidFill>
              </a:rPr>
              <a:t>Abstract</a:t>
            </a:r>
          </a:p>
          <a:p>
            <a:pPr marL="457200" indent="-457200">
              <a:buAutoNum type="arabicPeriod"/>
            </a:pPr>
            <a:r>
              <a:rPr lang="en-US" sz="2000" dirty="0" smtClean="0">
                <a:solidFill>
                  <a:srgbClr val="FFFF00"/>
                </a:solidFill>
              </a:rPr>
              <a:t>Exec Summary/Intro</a:t>
            </a:r>
          </a:p>
          <a:p>
            <a:pPr marL="457200" indent="-457200">
              <a:buAutoNum type="arabicPeriod"/>
            </a:pPr>
            <a:r>
              <a:rPr lang="en-US" sz="2000" dirty="0" smtClean="0">
                <a:solidFill>
                  <a:srgbClr val="FF0000"/>
                </a:solidFill>
              </a:rPr>
              <a:t>Deep Learning Basics</a:t>
            </a:r>
          </a:p>
          <a:p>
            <a:pPr marL="457200" indent="-457200">
              <a:buAutoNum type="arabicPeriod"/>
            </a:pPr>
            <a:r>
              <a:rPr lang="en-US" sz="2000" dirty="0" smtClean="0">
                <a:solidFill>
                  <a:srgbClr val="FF0000"/>
                </a:solidFill>
              </a:rPr>
              <a:t>Deep Learning applied to defect detection </a:t>
            </a:r>
          </a:p>
          <a:p>
            <a:pPr marL="457200" indent="-457200">
              <a:buAutoNum type="arabicPeriod"/>
            </a:pPr>
            <a:r>
              <a:rPr lang="en-US" sz="2000" dirty="0" smtClean="0">
                <a:solidFill>
                  <a:srgbClr val="FF0000"/>
                </a:solidFill>
              </a:rPr>
              <a:t>Comparison of DL To current Learning Algorithm</a:t>
            </a:r>
          </a:p>
          <a:p>
            <a:pPr marL="457200" indent="-457200">
              <a:buAutoNum type="arabicPeriod"/>
            </a:pPr>
            <a:r>
              <a:rPr lang="en-US" sz="2000" dirty="0" smtClean="0">
                <a:solidFill>
                  <a:srgbClr val="FFFF00"/>
                </a:solidFill>
              </a:rPr>
              <a:t>Results </a:t>
            </a:r>
            <a:r>
              <a:rPr lang="en-US" sz="2000" dirty="0">
                <a:solidFill>
                  <a:srgbClr val="FFFF00"/>
                </a:solidFill>
              </a:rPr>
              <a:t> </a:t>
            </a:r>
            <a:r>
              <a:rPr lang="en-US" sz="2000" dirty="0" smtClean="0">
                <a:solidFill>
                  <a:srgbClr val="FFFF00"/>
                </a:solidFill>
              </a:rPr>
              <a:t>and Analysis</a:t>
            </a:r>
          </a:p>
          <a:p>
            <a:pPr marL="457200" indent="-457200">
              <a:buAutoNum type="arabicPeriod"/>
            </a:pPr>
            <a:r>
              <a:rPr lang="en-US" sz="2000" dirty="0" smtClean="0">
                <a:solidFill>
                  <a:srgbClr val="FFFF00"/>
                </a:solidFill>
              </a:rPr>
              <a:t>Conclusions and Recommendations</a:t>
            </a:r>
          </a:p>
        </p:txBody>
      </p:sp>
    </p:spTree>
    <p:extLst>
      <p:ext uri="{BB962C8B-B14F-4D97-AF65-F5344CB8AC3E}">
        <p14:creationId xmlns:p14="http://schemas.microsoft.com/office/powerpoint/2010/main" val="40231987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383467"/>
            <a:ext cx="8167688" cy="5338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28650" y="378868"/>
            <a:ext cx="7886700" cy="886159"/>
          </a:xfrm>
        </p:spPr>
        <p:txBody>
          <a:bodyPr/>
          <a:lstStyle/>
          <a:p>
            <a:r>
              <a:rPr lang="en-US" dirty="0" smtClean="0"/>
              <a:t>Research Paper Checklist</a:t>
            </a:r>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3162324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09" y="688842"/>
            <a:ext cx="6587836" cy="5589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00416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0" y="340768"/>
            <a:ext cx="7886700" cy="886159"/>
          </a:xfrm>
        </p:spPr>
        <p:txBody>
          <a:bodyPr>
            <a:normAutofit/>
          </a:bodyPr>
          <a:lstStyle/>
          <a:p>
            <a:r>
              <a:rPr lang="en-US" dirty="0" smtClean="0"/>
              <a:t>Extra Credit Opportunity</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8526722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250" y="226468"/>
            <a:ext cx="7886700" cy="886159"/>
          </a:xfrm>
        </p:spPr>
        <p:txBody>
          <a:bodyPr/>
          <a:lstStyle/>
          <a:p>
            <a:r>
              <a:rPr lang="en-US" dirty="0" smtClean="0"/>
              <a:t>Out of Class Extra Credit</a:t>
            </a:r>
            <a:endParaRPr lang="en-US" dirty="0"/>
          </a:p>
        </p:txBody>
      </p:sp>
      <p:sp>
        <p:nvSpPr>
          <p:cNvPr id="3" name="Content Placeholder 2"/>
          <p:cNvSpPr>
            <a:spLocks noGrp="1"/>
          </p:cNvSpPr>
          <p:nvPr>
            <p:ph idx="1"/>
          </p:nvPr>
        </p:nvSpPr>
        <p:spPr>
          <a:xfrm>
            <a:off x="381000" y="876300"/>
            <a:ext cx="8420100" cy="5842000"/>
          </a:xfrm>
        </p:spPr>
        <p:txBody>
          <a:bodyPr>
            <a:normAutofit lnSpcReduction="10000"/>
          </a:bodyPr>
          <a:lstStyle/>
          <a:p>
            <a:r>
              <a:rPr lang="en-US" sz="2200" dirty="0"/>
              <a:t>Select an </a:t>
            </a:r>
            <a:r>
              <a:rPr lang="en-US" sz="2200" dirty="0">
                <a:solidFill>
                  <a:srgbClr val="FFFF00"/>
                </a:solidFill>
              </a:rPr>
              <a:t>IEEE paper on a topic of interest</a:t>
            </a:r>
            <a:r>
              <a:rPr lang="en-US" sz="2200" dirty="0"/>
              <a:t>, read the paper, and write a </a:t>
            </a:r>
            <a:r>
              <a:rPr lang="en-US" sz="2200" dirty="0" smtClean="0"/>
              <a:t>400-600 word </a:t>
            </a:r>
            <a:r>
              <a:rPr lang="en-US" sz="2200" dirty="0"/>
              <a:t>summary of the paper message, and what can be learned reading the paper.  The score shows 0 possible. If you complete this assignment, you will receive </a:t>
            </a:r>
            <a:r>
              <a:rPr lang="en-US" sz="2200" dirty="0">
                <a:solidFill>
                  <a:srgbClr val="FFFF00"/>
                </a:solidFill>
              </a:rPr>
              <a:t>up to 8</a:t>
            </a:r>
            <a:r>
              <a:rPr lang="en-US" sz="2200" dirty="0" smtClean="0">
                <a:solidFill>
                  <a:srgbClr val="FFFF00"/>
                </a:solidFill>
              </a:rPr>
              <a:t> </a:t>
            </a:r>
            <a:r>
              <a:rPr lang="en-US" sz="2200" dirty="0">
                <a:solidFill>
                  <a:srgbClr val="FFFF00"/>
                </a:solidFill>
              </a:rPr>
              <a:t>points </a:t>
            </a:r>
            <a:r>
              <a:rPr lang="en-US" sz="2200" dirty="0"/>
              <a:t>on your Out of Class submissions for a well-written paper.</a:t>
            </a:r>
          </a:p>
          <a:p>
            <a:r>
              <a:rPr lang="en-US" sz="2200" dirty="0"/>
              <a:t>Rules:</a:t>
            </a:r>
          </a:p>
          <a:p>
            <a:r>
              <a:rPr lang="en-US" sz="2200" dirty="0"/>
              <a:t>1. </a:t>
            </a:r>
            <a:r>
              <a:rPr lang="en-US" sz="2200" dirty="0">
                <a:solidFill>
                  <a:srgbClr val="FFFF00"/>
                </a:solidFill>
              </a:rPr>
              <a:t>Underline the topic sentence of each paragraph</a:t>
            </a:r>
          </a:p>
          <a:p>
            <a:r>
              <a:rPr lang="en-US" sz="2200" dirty="0"/>
              <a:t>2. </a:t>
            </a:r>
            <a:r>
              <a:rPr lang="en-US" sz="2200" dirty="0">
                <a:solidFill>
                  <a:srgbClr val="FFFF00"/>
                </a:solidFill>
              </a:rPr>
              <a:t>Address the following </a:t>
            </a:r>
            <a:r>
              <a:rPr lang="en-US" sz="2200" dirty="0"/>
              <a:t>in the course of your </a:t>
            </a:r>
            <a:r>
              <a:rPr lang="en-US" sz="2200" dirty="0" err="1"/>
              <a:t>writeup</a:t>
            </a:r>
            <a:r>
              <a:rPr lang="en-US" sz="2200" dirty="0"/>
              <a:t>:</a:t>
            </a:r>
          </a:p>
          <a:p>
            <a:r>
              <a:rPr lang="en-US" sz="2200" dirty="0" smtClean="0"/>
              <a:t>-[a] Write </a:t>
            </a:r>
            <a:r>
              <a:rPr lang="en-US" sz="2200" dirty="0"/>
              <a:t>a </a:t>
            </a:r>
            <a:r>
              <a:rPr lang="en-US" sz="2200" dirty="0">
                <a:solidFill>
                  <a:srgbClr val="FFFF00"/>
                </a:solidFill>
              </a:rPr>
              <a:t>concise, well-worded Exec Summary</a:t>
            </a:r>
            <a:r>
              <a:rPr lang="en-US" sz="2200" dirty="0"/>
              <a:t> for your first paragraph.</a:t>
            </a:r>
          </a:p>
          <a:p>
            <a:r>
              <a:rPr lang="en-US" sz="2200" dirty="0" smtClean="0"/>
              <a:t>-[b]What </a:t>
            </a:r>
            <a:r>
              <a:rPr lang="en-US" sz="2200" dirty="0"/>
              <a:t>is the </a:t>
            </a:r>
            <a:r>
              <a:rPr lang="en-US" sz="2200" dirty="0">
                <a:solidFill>
                  <a:srgbClr val="FFFF00"/>
                </a:solidFill>
              </a:rPr>
              <a:t>key message </a:t>
            </a:r>
            <a:r>
              <a:rPr lang="en-US" sz="2200" dirty="0"/>
              <a:t>of the paper?</a:t>
            </a:r>
          </a:p>
          <a:p>
            <a:r>
              <a:rPr lang="en-US" sz="2200" dirty="0" smtClean="0"/>
              <a:t>-[c] How </a:t>
            </a:r>
            <a:r>
              <a:rPr lang="en-US" sz="2200" dirty="0"/>
              <a:t>well does the </a:t>
            </a:r>
            <a:r>
              <a:rPr lang="en-US" sz="2200" dirty="0">
                <a:solidFill>
                  <a:srgbClr val="FFFF00"/>
                </a:solidFill>
              </a:rPr>
              <a:t>Abstract</a:t>
            </a:r>
            <a:r>
              <a:rPr lang="en-US" sz="2200" dirty="0"/>
              <a:t> represent the paper?  </a:t>
            </a:r>
            <a:r>
              <a:rPr lang="en-US" sz="2200" dirty="0">
                <a:solidFill>
                  <a:srgbClr val="FFFF00"/>
                </a:solidFill>
              </a:rPr>
              <a:t>Did it entice you to read the whole paper?</a:t>
            </a:r>
          </a:p>
          <a:p>
            <a:r>
              <a:rPr lang="en-US" sz="2200" dirty="0">
                <a:solidFill>
                  <a:srgbClr val="FFFF00"/>
                </a:solidFill>
              </a:rPr>
              <a:t> </a:t>
            </a:r>
            <a:r>
              <a:rPr lang="en-US" sz="2200" dirty="0" smtClean="0">
                <a:solidFill>
                  <a:srgbClr val="FFFF00"/>
                </a:solidFill>
              </a:rPr>
              <a:t>BE PREPARED TO PRESENT YOUR WORK IN CLASS </a:t>
            </a:r>
            <a:endParaRPr lang="en-US" sz="2200" dirty="0">
              <a:solidFill>
                <a:srgbClr val="FFFF00"/>
              </a:solidFill>
            </a:endParaRPr>
          </a:p>
          <a:p>
            <a:r>
              <a:rPr lang="en-US" sz="2200" dirty="0"/>
              <a:t>Submit on </a:t>
            </a:r>
            <a:r>
              <a:rPr lang="en-US" sz="2200" dirty="0" smtClean="0"/>
              <a:t>Canvas</a:t>
            </a:r>
            <a:endParaRPr lang="en-US" sz="2200" dirty="0"/>
          </a:p>
          <a:p>
            <a:r>
              <a:rPr lang="en-US" sz="2200" dirty="0"/>
              <a:t>Note: you can download IEEE papers without cost from the  library, or when using the campus network.</a:t>
            </a:r>
          </a:p>
          <a:p>
            <a:endParaRPr lang="en-US" dirty="0"/>
          </a:p>
        </p:txBody>
      </p:sp>
    </p:spTree>
    <p:extLst>
      <p:ext uri="{BB962C8B-B14F-4D97-AF65-F5344CB8AC3E}">
        <p14:creationId xmlns:p14="http://schemas.microsoft.com/office/powerpoint/2010/main" val="26865541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0994" y="144495"/>
            <a:ext cx="7886700" cy="886159"/>
          </a:xfrm>
        </p:spPr>
        <p:txBody>
          <a:bodyPr>
            <a:normAutofit fontScale="90000"/>
          </a:bodyPr>
          <a:lstStyle/>
          <a:p>
            <a:r>
              <a:rPr lang="en-US" dirty="0" smtClean="0"/>
              <a:t>Resubmit Opportunity on Midterm</a:t>
            </a:r>
            <a:endParaRPr lang="en-US" dirty="0"/>
          </a:p>
        </p:txBody>
      </p:sp>
      <p:sp>
        <p:nvSpPr>
          <p:cNvPr id="3" name="Content Placeholder 2"/>
          <p:cNvSpPr>
            <a:spLocks noGrp="1"/>
          </p:cNvSpPr>
          <p:nvPr>
            <p:ph idx="1"/>
          </p:nvPr>
        </p:nvSpPr>
        <p:spPr>
          <a:xfrm>
            <a:off x="649432" y="2313261"/>
            <a:ext cx="7886700" cy="2793963"/>
          </a:xfrm>
        </p:spPr>
        <p:txBody>
          <a:bodyPr/>
          <a:lstStyle/>
          <a:p>
            <a:r>
              <a:rPr lang="en-US" dirty="0"/>
              <a:t>Students who wish may revise the midterm paper, and submit it here. To be fair to those who did a good job on the original paper, this revision has a maximum score of 26.</a:t>
            </a:r>
          </a:p>
          <a:p>
            <a:r>
              <a:rPr lang="en-US" dirty="0"/>
              <a:t>You will get the better of the two scores.</a:t>
            </a:r>
          </a:p>
          <a:p>
            <a:r>
              <a:rPr lang="en-US" dirty="0"/>
              <a:t>There may be a plagiarism of the original paper submission. I will fix that when the papers are graded.</a:t>
            </a:r>
          </a:p>
          <a:p>
            <a:r>
              <a:rPr lang="en-US" dirty="0"/>
              <a:t>Please only submit a </a:t>
            </a:r>
            <a:r>
              <a:rPr lang="en-US" dirty="0" err="1"/>
              <a:t>docx</a:t>
            </a:r>
            <a:r>
              <a:rPr lang="en-US" dirty="0"/>
              <a:t>.</a:t>
            </a:r>
          </a:p>
          <a:p>
            <a:endParaRPr lang="en-US" dirty="0"/>
          </a:p>
        </p:txBody>
      </p:sp>
      <p:sp>
        <p:nvSpPr>
          <p:cNvPr id="4" name="TextBox 3"/>
          <p:cNvSpPr txBox="1"/>
          <p:nvPr/>
        </p:nvSpPr>
        <p:spPr>
          <a:xfrm>
            <a:off x="716972" y="5101935"/>
            <a:ext cx="7834745" cy="1477328"/>
          </a:xfrm>
          <a:prstGeom prst="rect">
            <a:avLst/>
          </a:prstGeom>
          <a:noFill/>
          <a:ln>
            <a:solidFill>
              <a:srgbClr val="FFFF00"/>
            </a:solidFill>
          </a:ln>
        </p:spPr>
        <p:txBody>
          <a:bodyPr wrap="square" rtlCol="0">
            <a:spAutoFit/>
          </a:bodyPr>
          <a:lstStyle/>
          <a:p>
            <a:r>
              <a:rPr lang="en-US" dirty="0" smtClean="0">
                <a:solidFill>
                  <a:srgbClr val="FFFF00"/>
                </a:solidFill>
              </a:rPr>
              <a:t>Note: The entire paper will be regraded and there is no guarantee of increased paper score over the original, although the odds are in your favor.  Instructor notes are provided to help you, but understand that the comments are not comprehensive.  </a:t>
            </a:r>
            <a:r>
              <a:rPr lang="en-US" dirty="0" err="1" smtClean="0">
                <a:solidFill>
                  <a:srgbClr val="FFFF00"/>
                </a:solidFill>
              </a:rPr>
              <a:t>Ie</a:t>
            </a:r>
            <a:r>
              <a:rPr lang="en-US" dirty="0" smtClean="0">
                <a:solidFill>
                  <a:srgbClr val="FFFF00"/>
                </a:solidFill>
              </a:rPr>
              <a:t>, you fix all the noted items, you do not necessarily have a perfect paper.  </a:t>
            </a:r>
            <a:endParaRPr lang="en-US" dirty="0">
              <a:solidFill>
                <a:srgbClr val="FFFF00"/>
              </a:solidFill>
            </a:endParaRPr>
          </a:p>
        </p:txBody>
      </p:sp>
    </p:spTree>
    <p:extLst>
      <p:ext uri="{BB962C8B-B14F-4D97-AF65-F5344CB8AC3E}">
        <p14:creationId xmlns:p14="http://schemas.microsoft.com/office/powerpoint/2010/main" val="4849775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3336" y="137568"/>
            <a:ext cx="7886700" cy="886159"/>
          </a:xfrm>
        </p:spPr>
        <p:txBody>
          <a:bodyPr>
            <a:normAutofit/>
          </a:bodyPr>
          <a:lstStyle/>
          <a:p>
            <a:r>
              <a:rPr lang="en-US" sz="2800" dirty="0" smtClean="0"/>
              <a:t>In Class Exercise #4: Focal Product Analysis</a:t>
            </a:r>
            <a:endParaRPr lang="en-US" sz="2800" dirty="0"/>
          </a:p>
        </p:txBody>
      </p:sp>
      <p:sp>
        <p:nvSpPr>
          <p:cNvPr id="6" name="Text Placeholder 5"/>
          <p:cNvSpPr>
            <a:spLocks noGrp="1"/>
          </p:cNvSpPr>
          <p:nvPr>
            <p:ph type="body" sz="quarter" idx="13"/>
          </p:nvPr>
        </p:nvSpPr>
        <p:spPr>
          <a:xfrm>
            <a:off x="628650" y="702190"/>
            <a:ext cx="7886700" cy="512763"/>
          </a:xfrm>
        </p:spPr>
        <p:txBody>
          <a:bodyPr>
            <a:normAutofit/>
          </a:bodyPr>
          <a:lstStyle/>
          <a:p>
            <a:r>
              <a:rPr lang="en-US" sz="1800" dirty="0" smtClean="0"/>
              <a:t>Dean </a:t>
            </a:r>
            <a:r>
              <a:rPr lang="en-US" sz="1800" dirty="0" err="1" smtClean="0"/>
              <a:t>Kamen</a:t>
            </a:r>
            <a:r>
              <a:rPr lang="en-US" sz="1800" dirty="0" smtClean="0"/>
              <a:t> Slingshot Water Purification </a:t>
            </a:r>
            <a:endParaRPr lang="en-US" sz="1800" dirty="0"/>
          </a:p>
        </p:txBody>
      </p:sp>
      <p:sp>
        <p:nvSpPr>
          <p:cNvPr id="7" name="Text Placeholder 6"/>
          <p:cNvSpPr>
            <a:spLocks noGrp="1"/>
          </p:cNvSpPr>
          <p:nvPr>
            <p:ph type="body" sz="quarter" idx="16"/>
          </p:nvPr>
        </p:nvSpPr>
        <p:spPr/>
        <p:txBody>
          <a:bodyPr/>
          <a:lstStyle/>
          <a:p>
            <a:endParaRPr lang="en-US"/>
          </a:p>
        </p:txBody>
      </p:sp>
      <p:sp>
        <p:nvSpPr>
          <p:cNvPr id="8" name="Content Placeholder 7"/>
          <p:cNvSpPr txBox="1">
            <a:spLocks noGrp="1"/>
          </p:cNvSpPr>
          <p:nvPr>
            <p:ph sz="quarter" idx="12"/>
          </p:nvPr>
        </p:nvSpPr>
        <p:spPr>
          <a:xfrm>
            <a:off x="87085" y="1023257"/>
            <a:ext cx="8958943" cy="6028317"/>
          </a:xfrm>
          <a:prstGeom prst="rect">
            <a:avLst/>
          </a:prstGeom>
          <a:noFill/>
          <a:ln>
            <a:solidFill>
              <a:schemeClr val="bg1"/>
            </a:solidFill>
          </a:ln>
        </p:spPr>
        <p:txBody>
          <a:bodyPr wrap="square" rtlCol="0">
            <a:spAutoFit/>
          </a:bodyPr>
          <a:lstStyle/>
          <a:p>
            <a:pPr algn="ctr"/>
            <a:r>
              <a:rPr lang="en-US" sz="2400" dirty="0" smtClean="0">
                <a:solidFill>
                  <a:schemeClr val="bg1"/>
                </a:solidFill>
              </a:rPr>
              <a:t>Write ½ to 1 page: </a:t>
            </a:r>
            <a:r>
              <a:rPr lang="en-US" sz="2400" dirty="0" smtClean="0"/>
              <a:t>Analysis of</a:t>
            </a:r>
            <a:r>
              <a:rPr lang="en-US" sz="2400" dirty="0" smtClean="0">
                <a:solidFill>
                  <a:schemeClr val="bg1"/>
                </a:solidFill>
              </a:rPr>
              <a:t> Slingshot from a Focal Product  Perspective</a:t>
            </a:r>
            <a:endParaRPr lang="en-US" sz="2400" dirty="0"/>
          </a:p>
          <a:p>
            <a:pPr algn="ctr"/>
            <a:r>
              <a:rPr lang="en-US" sz="2400" dirty="0" smtClean="0">
                <a:solidFill>
                  <a:schemeClr val="bg1"/>
                </a:solidFill>
              </a:rPr>
              <a:t>------------------------------------------------------------------</a:t>
            </a:r>
          </a:p>
          <a:p>
            <a:pPr algn="ctr"/>
            <a:r>
              <a:rPr lang="en-US" sz="2400" dirty="0" smtClean="0">
                <a:solidFill>
                  <a:schemeClr val="bg1"/>
                </a:solidFill>
              </a:rPr>
              <a:t>IS Slingshot a Focal Product?</a:t>
            </a:r>
          </a:p>
          <a:p>
            <a:pPr algn="ctr"/>
            <a:r>
              <a:rPr lang="en-US" sz="2400" dirty="0" smtClean="0"/>
              <a:t>If so, Why and if not, Why not?</a:t>
            </a:r>
          </a:p>
          <a:p>
            <a:pPr algn="ctr"/>
            <a:r>
              <a:rPr lang="en-US" sz="2400" dirty="0" smtClean="0"/>
              <a:t>-------------------------------------------------------------------</a:t>
            </a:r>
          </a:p>
          <a:p>
            <a:r>
              <a:rPr lang="en-US" sz="2400" dirty="0" smtClean="0">
                <a:solidFill>
                  <a:schemeClr val="bg1"/>
                </a:solidFill>
              </a:rPr>
              <a:t>  1. Structure your work:  Summary, Support, Conclusion </a:t>
            </a:r>
          </a:p>
          <a:p>
            <a:r>
              <a:rPr lang="en-US" sz="2400" dirty="0"/>
              <a:t> </a:t>
            </a:r>
            <a:r>
              <a:rPr lang="en-US" sz="2400" dirty="0" smtClean="0"/>
              <a:t> 2. Support your work:  Engagement, Enlivenment and Resonance</a:t>
            </a:r>
          </a:p>
          <a:p>
            <a:r>
              <a:rPr lang="en-US" sz="2400" dirty="0"/>
              <a:t> </a:t>
            </a:r>
            <a:r>
              <a:rPr lang="en-US" sz="2400" dirty="0" smtClean="0"/>
              <a:t> 3.  Clear, concise content (6pts): State position and support</a:t>
            </a:r>
          </a:p>
          <a:p>
            <a:r>
              <a:rPr lang="en-US" sz="2400" dirty="0"/>
              <a:t> </a:t>
            </a:r>
            <a:r>
              <a:rPr lang="en-US" sz="2400" dirty="0" smtClean="0"/>
              <a:t> 4.  Grammar per EE295 list (4pts): Paragraphs, no personal pronouns, </a:t>
            </a:r>
            <a:r>
              <a:rPr lang="en-US" sz="2400" dirty="0" err="1" smtClean="0"/>
              <a:t>etc</a:t>
            </a:r>
            <a:endParaRPr lang="en-US" sz="2400" dirty="0"/>
          </a:p>
          <a:p>
            <a:r>
              <a:rPr lang="en-US" sz="2400" dirty="0" smtClean="0"/>
              <a:t>   5. Underline all topic sentences</a:t>
            </a:r>
          </a:p>
          <a:p>
            <a:r>
              <a:rPr lang="en-US" sz="2400" dirty="0">
                <a:solidFill>
                  <a:schemeClr val="bg1"/>
                </a:solidFill>
              </a:rPr>
              <a:t> </a:t>
            </a:r>
            <a:r>
              <a:rPr lang="en-US" sz="2400" dirty="0" smtClean="0">
                <a:solidFill>
                  <a:schemeClr val="bg1"/>
                </a:solidFill>
              </a:rPr>
              <a:t> </a:t>
            </a:r>
          </a:p>
        </p:txBody>
      </p:sp>
    </p:spTree>
    <p:extLst>
      <p:ext uri="{BB962C8B-B14F-4D97-AF65-F5344CB8AC3E}">
        <p14:creationId xmlns:p14="http://schemas.microsoft.com/office/powerpoint/2010/main" val="5569266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1204368"/>
            <a:ext cx="8839200" cy="886159"/>
          </a:xfrm>
        </p:spPr>
        <p:txBody>
          <a:bodyPr>
            <a:normAutofit fontScale="90000"/>
          </a:bodyPr>
          <a:lstStyle/>
          <a:p>
            <a:r>
              <a:rPr lang="en-US" dirty="0" smtClean="0"/>
              <a:t>Robotics from Ethical Perspective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904524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a:t>
            </a:r>
            <a:r>
              <a:rPr lang="en-US" dirty="0" err="1" smtClean="0"/>
              <a:t>Roboethics</a:t>
            </a:r>
            <a:endParaRPr lang="en-US" dirty="0"/>
          </a:p>
        </p:txBody>
      </p:sp>
      <p:sp>
        <p:nvSpPr>
          <p:cNvPr id="3" name="Content Placeholder 2"/>
          <p:cNvSpPr>
            <a:spLocks noGrp="1"/>
          </p:cNvSpPr>
          <p:nvPr>
            <p:ph idx="1"/>
          </p:nvPr>
        </p:nvSpPr>
        <p:spPr>
          <a:xfrm>
            <a:off x="628650" y="2120900"/>
            <a:ext cx="7886700" cy="3734469"/>
          </a:xfrm>
        </p:spPr>
        <p:txBody>
          <a:bodyPr/>
          <a:lstStyle/>
          <a:p>
            <a:pPr marL="342900" indent="-342900">
              <a:buFont typeface="Arial" panose="020B0604020202020204" pitchFamily="34" charset="0"/>
              <a:buChar char="•"/>
            </a:pPr>
            <a:r>
              <a:rPr lang="en-US" dirty="0" smtClean="0"/>
              <a:t>Personal Robots introduce a level of technology into our lives that goes well beyond the personal touch of previous devices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err="1" smtClean="0"/>
              <a:t>Roboethics</a:t>
            </a:r>
            <a:r>
              <a:rPr lang="en-US" dirty="0" smtClean="0"/>
              <a:t> is deserving of its own field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Categories</a:t>
            </a:r>
          </a:p>
          <a:p>
            <a:pPr marL="800100" lvl="1" indent="-342900">
              <a:buFont typeface="Arial" panose="020B0604020202020204" pitchFamily="34" charset="0"/>
              <a:buChar char="•"/>
            </a:pPr>
            <a:r>
              <a:rPr lang="en-US" dirty="0" smtClean="0"/>
              <a:t>Safety</a:t>
            </a:r>
          </a:p>
          <a:p>
            <a:pPr marL="800100" lvl="1" indent="-342900">
              <a:buFont typeface="Arial" panose="020B0604020202020204" pitchFamily="34" charset="0"/>
              <a:buChar char="•"/>
            </a:pPr>
            <a:r>
              <a:rPr lang="en-US" dirty="0" smtClean="0"/>
              <a:t>Privacy</a:t>
            </a:r>
          </a:p>
          <a:p>
            <a:pPr marL="800100" lvl="1" indent="-342900">
              <a:buFont typeface="Arial" panose="020B0604020202020204" pitchFamily="34" charset="0"/>
              <a:buChar char="•"/>
            </a:pPr>
            <a:r>
              <a:rPr lang="en-US" dirty="0" smtClean="0"/>
              <a:t>Social Issues  </a:t>
            </a:r>
          </a:p>
          <a:p>
            <a:pPr marL="342900" indent="-342900">
              <a:buFont typeface="Arial" panose="020B0604020202020204" pitchFamily="34" charset="0"/>
              <a:buChar char="•"/>
            </a:pPr>
            <a:endParaRPr lang="en-US" dirty="0"/>
          </a:p>
          <a:p>
            <a:endParaRPr lang="en-US" dirty="0" smtClean="0"/>
          </a:p>
        </p:txBody>
      </p:sp>
    </p:spTree>
    <p:extLst>
      <p:ext uri="{BB962C8B-B14F-4D97-AF65-F5344CB8AC3E}">
        <p14:creationId xmlns:p14="http://schemas.microsoft.com/office/powerpoint/2010/main" val="42525894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850" y="124868"/>
            <a:ext cx="7886700" cy="886159"/>
          </a:xfrm>
        </p:spPr>
        <p:txBody>
          <a:bodyPr/>
          <a:lstStyle/>
          <a:p>
            <a:pPr algn="ctr"/>
            <a:r>
              <a:rPr lang="en-US" dirty="0" smtClean="0"/>
              <a:t>Dr. Kate Darling</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43001"/>
            <a:ext cx="485176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769" y="1127126"/>
            <a:ext cx="4286250"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32903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Roboethics</a:t>
            </a:r>
            <a:r>
              <a:rPr lang="en-US" dirty="0"/>
              <a:t> </a:t>
            </a:r>
            <a:r>
              <a:rPr lang="en-US" dirty="0" smtClean="0"/>
              <a:t>–Darling MIT</a:t>
            </a:r>
            <a:endParaRPr lang="en-US" dirty="0"/>
          </a:p>
        </p:txBody>
      </p:sp>
      <p:sp>
        <p:nvSpPr>
          <p:cNvPr id="3" name="Content Placeholder 2"/>
          <p:cNvSpPr>
            <a:spLocks noGrp="1"/>
          </p:cNvSpPr>
          <p:nvPr>
            <p:ph sz="quarter" idx="12"/>
          </p:nvPr>
        </p:nvSpPr>
        <p:spPr/>
        <p:txBody>
          <a:bodyPr/>
          <a:lstStyle/>
          <a:p>
            <a:r>
              <a:rPr lang="en-US" dirty="0" err="1" smtClean="0">
                <a:hlinkClick r:id="rId2" action="ppaction://hlinkfile"/>
              </a:rPr>
              <a:t>Roboethics</a:t>
            </a:r>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5413533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550" y="124868"/>
            <a:ext cx="8578850" cy="886159"/>
          </a:xfrm>
        </p:spPr>
        <p:txBody>
          <a:bodyPr>
            <a:normAutofit fontScale="90000"/>
          </a:bodyPr>
          <a:lstStyle/>
          <a:p>
            <a:r>
              <a:rPr lang="en-US" dirty="0" err="1" smtClean="0"/>
              <a:t>Roboethics</a:t>
            </a:r>
            <a:r>
              <a:rPr lang="en-US" dirty="0" smtClean="0"/>
              <a:t> is a Dense Subject</a:t>
            </a:r>
            <a:endParaRPr lang="en-US" dirty="0"/>
          </a:p>
        </p:txBody>
      </p:sp>
      <p:sp>
        <p:nvSpPr>
          <p:cNvPr id="3" name="Content Placeholder 2"/>
          <p:cNvSpPr>
            <a:spLocks noGrp="1"/>
          </p:cNvSpPr>
          <p:nvPr>
            <p:ph idx="1"/>
          </p:nvPr>
        </p:nvSpPr>
        <p:spPr>
          <a:xfrm>
            <a:off x="641350" y="991306"/>
            <a:ext cx="7886700" cy="5676194"/>
          </a:xfrm>
        </p:spPr>
        <p:txBody>
          <a:bodyPr>
            <a:normAutofit/>
          </a:bodyPr>
          <a:lstStyle/>
          <a:p>
            <a:pPr marL="342900" indent="-342900">
              <a:buFont typeface="Arial" panose="020B0604020202020204" pitchFamily="34" charset="0"/>
              <a:buChar char="•"/>
            </a:pPr>
            <a:r>
              <a:rPr lang="en-US" dirty="0" smtClean="0"/>
              <a:t>What are the ethical issues related to robots?</a:t>
            </a:r>
          </a:p>
          <a:p>
            <a:pPr lvl="1"/>
            <a:endParaRPr lang="en-US" dirty="0"/>
          </a:p>
          <a:p>
            <a:pPr marL="800100" lvl="1" indent="-342900">
              <a:buFont typeface="Arial" panose="020B0604020202020204" pitchFamily="34" charset="0"/>
              <a:buChar char="•"/>
            </a:pPr>
            <a:r>
              <a:rPr lang="en-US" dirty="0" smtClean="0"/>
              <a:t>Based on Role</a:t>
            </a:r>
          </a:p>
          <a:p>
            <a:pPr marL="800100" lvl="1" indent="-342900">
              <a:buFont typeface="Arial" panose="020B0604020202020204" pitchFamily="34" charset="0"/>
              <a:buChar char="•"/>
            </a:pPr>
            <a:endParaRPr lang="en-US" dirty="0"/>
          </a:p>
          <a:p>
            <a:pPr marL="1257300" lvl="2" indent="-342900">
              <a:buFont typeface="Arial" panose="020B0604020202020204" pitchFamily="34" charset="0"/>
              <a:buChar char="•"/>
            </a:pPr>
            <a:r>
              <a:rPr lang="en-US" dirty="0" smtClean="0"/>
              <a:t>Military/ War Robots</a:t>
            </a:r>
          </a:p>
          <a:p>
            <a:pPr marL="1257300" lvl="2" indent="-342900">
              <a:buFont typeface="Arial" panose="020B0604020202020204" pitchFamily="34" charset="0"/>
              <a:buChar char="•"/>
            </a:pPr>
            <a:endParaRPr lang="en-US" dirty="0"/>
          </a:p>
          <a:p>
            <a:pPr marL="1257300" lvl="2" indent="-342900">
              <a:buFont typeface="Arial" panose="020B0604020202020204" pitchFamily="34" charset="0"/>
              <a:buChar char="•"/>
            </a:pPr>
            <a:r>
              <a:rPr lang="en-US" dirty="0" smtClean="0"/>
              <a:t>Industrial Robots (Self-driving cars, trucks, drones)</a:t>
            </a:r>
          </a:p>
          <a:p>
            <a:pPr marL="1257300" lvl="2" indent="-342900">
              <a:buFont typeface="Arial" panose="020B0604020202020204" pitchFamily="34" charset="0"/>
              <a:buChar char="•"/>
            </a:pPr>
            <a:endParaRPr lang="en-US" dirty="0"/>
          </a:p>
          <a:p>
            <a:pPr marL="1257300" lvl="2" indent="-342900">
              <a:buFont typeface="Arial" panose="020B0604020202020204" pitchFamily="34" charset="0"/>
              <a:buChar char="•"/>
            </a:pPr>
            <a:r>
              <a:rPr lang="en-US" dirty="0" smtClean="0"/>
              <a:t>Personal Robots</a:t>
            </a:r>
          </a:p>
          <a:p>
            <a:pPr marL="1257300" lvl="2" indent="-342900">
              <a:buFont typeface="Arial" panose="020B0604020202020204" pitchFamily="34" charset="0"/>
              <a:buChar char="•"/>
            </a:pPr>
            <a:endParaRPr lang="en-US" dirty="0"/>
          </a:p>
          <a:p>
            <a:pPr marL="1714500" lvl="3" indent="-342900">
              <a:buFont typeface="Arial" panose="020B0604020202020204" pitchFamily="34" charset="0"/>
              <a:buChar char="•"/>
            </a:pPr>
            <a:r>
              <a:rPr lang="en-US" dirty="0" smtClean="0"/>
              <a:t>Social Issues</a:t>
            </a:r>
          </a:p>
          <a:p>
            <a:pPr marL="1714500" lvl="3" indent="-342900">
              <a:buFont typeface="Arial" panose="020B0604020202020204" pitchFamily="34" charset="0"/>
              <a:buChar char="•"/>
            </a:pPr>
            <a:endParaRPr lang="en-US" dirty="0"/>
          </a:p>
          <a:p>
            <a:pPr marL="1714500" lvl="3" indent="-342900">
              <a:buFont typeface="Arial" panose="020B0604020202020204" pitchFamily="34" charset="0"/>
              <a:buChar char="•"/>
            </a:pPr>
            <a:r>
              <a:rPr lang="en-US" dirty="0" smtClean="0"/>
              <a:t>Personal Bonding Issues</a:t>
            </a:r>
          </a:p>
          <a:p>
            <a:pPr marL="1714500" lvl="3" indent="-342900">
              <a:buFont typeface="Arial" panose="020B0604020202020204" pitchFamily="34" charset="0"/>
              <a:buChar char="•"/>
            </a:pPr>
            <a:endParaRPr lang="en-US" dirty="0"/>
          </a:p>
          <a:p>
            <a:pPr marL="1714500" lvl="3"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How would Moriarty deal with this?  What is a “Focal” Robot?</a:t>
            </a:r>
          </a:p>
          <a:p>
            <a:pPr lvl="1"/>
            <a:endParaRPr lang="en-US" dirty="0" smtClean="0"/>
          </a:p>
          <a:p>
            <a:pPr lvl="1"/>
            <a:r>
              <a:rPr lang="en-US" dirty="0" smtClean="0"/>
              <a:t>TO BE CONTINUED….</a:t>
            </a:r>
          </a:p>
          <a:p>
            <a:pPr lvl="3"/>
            <a:endParaRPr lang="en-US" dirty="0" smtClean="0"/>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smtClean="0"/>
          </a:p>
        </p:txBody>
      </p:sp>
    </p:spTree>
    <p:extLst>
      <p:ext uri="{BB962C8B-B14F-4D97-AF65-F5344CB8AC3E}">
        <p14:creationId xmlns:p14="http://schemas.microsoft.com/office/powerpoint/2010/main" val="42448785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DB126CB-D441-464B-B99B-340F3E68FEA0}"/>
    </a:ext>
  </a:extLst>
</a:theme>
</file>

<file path=ppt/theme/theme10.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1.xml><?xml version="1.0" encoding="utf-8"?>
<a:theme xmlns:a="http://schemas.openxmlformats.org/drawingml/2006/main" name="2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2.xml><?xml version="1.0" encoding="utf-8"?>
<a:theme xmlns:a="http://schemas.openxmlformats.org/drawingml/2006/main" name="3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3.xml><?xml version="1.0" encoding="utf-8"?>
<a:theme xmlns:a="http://schemas.openxmlformats.org/drawingml/2006/main" name="4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4.xml><?xml version="1.0" encoding="utf-8"?>
<a:theme xmlns:a="http://schemas.openxmlformats.org/drawingml/2006/main" name="5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5.xml><?xml version="1.0" encoding="utf-8"?>
<a:theme xmlns:a="http://schemas.openxmlformats.org/drawingml/2006/main" name="6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22131</TotalTime>
  <Words>1622</Words>
  <Application>Microsoft Office PowerPoint</Application>
  <PresentationFormat>On-screen Show (4:3)</PresentationFormat>
  <Paragraphs>327</Paragraphs>
  <Slides>36</Slides>
  <Notes>0</Notes>
  <HiddenSlides>0</HiddenSlides>
  <MMClips>0</MMClips>
  <ScaleCrop>false</ScaleCrop>
  <HeadingPairs>
    <vt:vector size="6" baseType="variant">
      <vt:variant>
        <vt:lpstr>Fonts Used</vt:lpstr>
      </vt:variant>
      <vt:variant>
        <vt:i4>6</vt:i4>
      </vt:variant>
      <vt:variant>
        <vt:lpstr>Theme</vt:lpstr>
      </vt:variant>
      <vt:variant>
        <vt:i4>15</vt:i4>
      </vt:variant>
      <vt:variant>
        <vt:lpstr>Slide Titles</vt:lpstr>
      </vt:variant>
      <vt:variant>
        <vt:i4>36</vt:i4>
      </vt:variant>
    </vt:vector>
  </HeadingPairs>
  <TitlesOfParts>
    <vt:vector size="57" baseType="lpstr">
      <vt:lpstr>Arial</vt:lpstr>
      <vt:lpstr>SJSU Spartan Bold</vt:lpstr>
      <vt:lpstr>Wingdings</vt:lpstr>
      <vt:lpstr>SJSU Spartan Regular</vt:lpstr>
      <vt:lpstr>Calibri</vt:lpstr>
      <vt:lpstr>Helvetica Neue</vt:lpstr>
      <vt:lpstr>SJSU-Standard-PPT (5)</vt:lpstr>
      <vt:lpstr>Cover Slides</vt:lpstr>
      <vt:lpstr>Title Slides</vt:lpstr>
      <vt:lpstr>Bumper Slides</vt:lpstr>
      <vt:lpstr>Section Headers</vt:lpstr>
      <vt:lpstr>White Content Slides</vt:lpstr>
      <vt:lpstr>Blue Content Slides</vt:lpstr>
      <vt:lpstr>Image Slides</vt:lpstr>
      <vt:lpstr>Charts</vt:lpstr>
      <vt:lpstr>1_Blue Content Slides</vt:lpstr>
      <vt:lpstr>2_Blue Content Slides</vt:lpstr>
      <vt:lpstr>3_Blue Content Slides</vt:lpstr>
      <vt:lpstr>4_Blue Content Slides</vt:lpstr>
      <vt:lpstr>5_Blue Content Slides</vt:lpstr>
      <vt:lpstr>6_Blue Content Slides</vt:lpstr>
      <vt:lpstr>EE 295</vt:lpstr>
      <vt:lpstr>PowerPoint Presentation</vt:lpstr>
      <vt:lpstr>PowerPoint Presentation</vt:lpstr>
      <vt:lpstr>In Class Exercise #4: Focal Product Analysis</vt:lpstr>
      <vt:lpstr>Robotics from Ethical Perspective</vt:lpstr>
      <vt:lpstr>Intro to Roboethics</vt:lpstr>
      <vt:lpstr>Dr. Kate Darling</vt:lpstr>
      <vt:lpstr>Roboethics –Darling MIT</vt:lpstr>
      <vt:lpstr>Roboethics is a Dense Subject</vt:lpstr>
      <vt:lpstr>Top Ethical Issues Related to Robots</vt:lpstr>
      <vt:lpstr>Roboethics Discussion</vt:lpstr>
      <vt:lpstr>Unemployment. What happens when jobs end?  </vt:lpstr>
      <vt:lpstr> Inequality.  How do we Redistribute wealth created? </vt:lpstr>
      <vt:lpstr>Humanity. How do machines affect our behaviour and interaction? </vt:lpstr>
      <vt:lpstr>Artificial stupidity. How can we guard against mistakes? </vt:lpstr>
      <vt:lpstr>Racist robots. How do we eliminate AI bias? </vt:lpstr>
      <vt:lpstr>Security. How do we keep AI safe from adversaries?  </vt:lpstr>
      <vt:lpstr>Evil Genies. How do we protect against unintended consequences? </vt:lpstr>
      <vt:lpstr>Singularity. How do we stay in control of a complex intelligent system? </vt:lpstr>
      <vt:lpstr>Robot rights. How do we define the humane treatment of AI</vt:lpstr>
      <vt:lpstr>Semester Major Items…..(subject to modification)</vt:lpstr>
      <vt:lpstr>Grading and Extra Credit</vt:lpstr>
      <vt:lpstr>Final Paper</vt:lpstr>
      <vt:lpstr>Final Paper:  Outline/Abstract due Oct 31</vt:lpstr>
      <vt:lpstr>Final Paper: Outline/Abstract Feedback (1/2)</vt:lpstr>
      <vt:lpstr>Final Paper: Outline/Abstract Feedback (2/2)</vt:lpstr>
      <vt:lpstr>Going Forward to Final</vt:lpstr>
      <vt:lpstr>Expanding the Product Proposal for a Final Paper </vt:lpstr>
      <vt:lpstr>Product Proposal Checklist</vt:lpstr>
      <vt:lpstr>Framework for Research  Option #2</vt:lpstr>
      <vt:lpstr>Framework for Research </vt:lpstr>
      <vt:lpstr>Research Paper Checklist</vt:lpstr>
      <vt:lpstr>PowerPoint Presentation</vt:lpstr>
      <vt:lpstr>Extra Credit Opportunity</vt:lpstr>
      <vt:lpstr>Out of Class Extra Credit</vt:lpstr>
      <vt:lpstr>Resubmit Opportunity on Midterm</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333</cp:revision>
  <cp:lastPrinted>2019-11-05T15:46:14Z</cp:lastPrinted>
  <dcterms:created xsi:type="dcterms:W3CDTF">2017-08-23T13:02:48Z</dcterms:created>
  <dcterms:modified xsi:type="dcterms:W3CDTF">2019-11-06T20:13:58Z</dcterms:modified>
</cp:coreProperties>
</file>